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74" r:id="rId4"/>
    <p:sldId id="275" r:id="rId5"/>
    <p:sldId id="257" r:id="rId6"/>
    <p:sldId id="259" r:id="rId7"/>
    <p:sldId id="260" r:id="rId8"/>
    <p:sldId id="258" r:id="rId9"/>
    <p:sldId id="261" r:id="rId10"/>
    <p:sldId id="262" r:id="rId11"/>
    <p:sldId id="277" r:id="rId12"/>
    <p:sldId id="281" r:id="rId13"/>
    <p:sldId id="280" r:id="rId14"/>
    <p:sldId id="278" r:id="rId15"/>
    <p:sldId id="263" r:id="rId16"/>
    <p:sldId id="264" r:id="rId17"/>
    <p:sldId id="265" r:id="rId18"/>
    <p:sldId id="267" r:id="rId19"/>
    <p:sldId id="284" r:id="rId20"/>
    <p:sldId id="282" r:id="rId21"/>
    <p:sldId id="266" r:id="rId22"/>
    <p:sldId id="283" r:id="rId23"/>
    <p:sldId id="268" r:id="rId24"/>
    <p:sldId id="269" r:id="rId25"/>
    <p:sldId id="270" r:id="rId26"/>
    <p:sldId id="272" r:id="rId27"/>
    <p:sldId id="287" r:id="rId28"/>
    <p:sldId id="285" r:id="rId29"/>
    <p:sldId id="271" r:id="rId30"/>
    <p:sldId id="273" r:id="rId31"/>
    <p:sldId id="288" r:id="rId32"/>
    <p:sldId id="289" r:id="rId33"/>
    <p:sldId id="290" r:id="rId34"/>
    <p:sldId id="307" r:id="rId35"/>
    <p:sldId id="291" r:id="rId36"/>
    <p:sldId id="279" r:id="rId37"/>
    <p:sldId id="286" r:id="rId38"/>
    <p:sldId id="302" r:id="rId39"/>
    <p:sldId id="299" r:id="rId40"/>
    <p:sldId id="317" r:id="rId41"/>
    <p:sldId id="318" r:id="rId42"/>
    <p:sldId id="300" r:id="rId43"/>
    <p:sldId id="292" r:id="rId44"/>
    <p:sldId id="296" r:id="rId45"/>
    <p:sldId id="301" r:id="rId46"/>
    <p:sldId id="303" r:id="rId47"/>
    <p:sldId id="293" r:id="rId48"/>
    <p:sldId id="294" r:id="rId49"/>
    <p:sldId id="295" r:id="rId50"/>
    <p:sldId id="297" r:id="rId51"/>
    <p:sldId id="304" r:id="rId52"/>
    <p:sldId id="315" r:id="rId53"/>
    <p:sldId id="305" r:id="rId54"/>
    <p:sldId id="306" r:id="rId55"/>
    <p:sldId id="314" r:id="rId56"/>
    <p:sldId id="316" r:id="rId57"/>
    <p:sldId id="308" r:id="rId58"/>
    <p:sldId id="309" r:id="rId59"/>
    <p:sldId id="310" r:id="rId60"/>
    <p:sldId id="311" r:id="rId61"/>
    <p:sldId id="312" r:id="rId62"/>
    <p:sldId id="313" r:id="rId63"/>
    <p:sldId id="298" r:id="rId64"/>
    <p:sldId id="319"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2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09B08CB0-D9F0-463B-8B2B-3A5174AAC885}" type="datetimeFigureOut">
              <a:rPr lang="en-US" smtClean="0"/>
              <a:t>11/12/2013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E9DF389-50E2-43EE-9616-3A6010DB472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B08CB0-D9F0-463B-8B2B-3A5174AAC885}" type="datetimeFigureOut">
              <a:rPr lang="en-US" smtClean="0"/>
              <a:t>11/12/2013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9DF389-50E2-43EE-9616-3A6010DB472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B08CB0-D9F0-463B-8B2B-3A5174AAC885}" type="datetimeFigureOut">
              <a:rPr lang="en-US" smtClean="0"/>
              <a:t>11/12/2013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9DF389-50E2-43EE-9616-3A6010DB472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9B08CB0-D9F0-463B-8B2B-3A5174AAC885}" type="datetimeFigureOut">
              <a:rPr lang="en-US" smtClean="0"/>
              <a:t>11/12/2013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9DF389-50E2-43EE-9616-3A6010DB4720}"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9B08CB0-D9F0-463B-8B2B-3A5174AAC885}" type="datetimeFigureOut">
              <a:rPr lang="en-US" smtClean="0"/>
              <a:t>11/12/2013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9DF389-50E2-43EE-9616-3A6010DB472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9B08CB0-D9F0-463B-8B2B-3A5174AAC885}" type="datetimeFigureOut">
              <a:rPr lang="en-US" smtClean="0"/>
              <a:t>11/12/2013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9DF389-50E2-43EE-9616-3A6010DB4720}"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9B08CB0-D9F0-463B-8B2B-3A5174AAC885}" type="datetimeFigureOut">
              <a:rPr lang="en-US" smtClean="0"/>
              <a:t>11/12/2013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E9DF389-50E2-43EE-9616-3A6010DB472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09B08CB0-D9F0-463B-8B2B-3A5174AAC885}" type="datetimeFigureOut">
              <a:rPr lang="en-US" smtClean="0"/>
              <a:t>11/12/2013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E9DF389-50E2-43EE-9616-3A6010DB4720}"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9B08CB0-D9F0-463B-8B2B-3A5174AAC885}" type="datetimeFigureOut">
              <a:rPr lang="en-US" smtClean="0"/>
              <a:t>11/12/2013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E9DF389-50E2-43EE-9616-3A6010DB472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9B08CB0-D9F0-463B-8B2B-3A5174AAC885}" type="datetimeFigureOut">
              <a:rPr lang="en-US" smtClean="0"/>
              <a:t>11/12/2013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9DF389-50E2-43EE-9616-3A6010DB472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9B08CB0-D9F0-463B-8B2B-3A5174AAC885}" type="datetimeFigureOut">
              <a:rPr lang="en-US" smtClean="0"/>
              <a:t>11/12/2013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E9DF389-50E2-43EE-9616-3A6010DB472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9B08CB0-D9F0-463B-8B2B-3A5174AAC885}" type="datetimeFigureOut">
              <a:rPr lang="en-US" smtClean="0"/>
              <a:t>11/12/2013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E9DF389-50E2-43EE-9616-3A6010DB472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consumerreports.org/main/detailv2.jsp?CONTENT%3c%3ecnt_id=300681&amp;FOLDER%3c%3efolder_id=162689"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w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Digestive system/Nutrition</a:t>
            </a:r>
            <a:endParaRPr lang="en-US" sz="3200" dirty="0"/>
          </a:p>
        </p:txBody>
      </p:sp>
      <p:sp>
        <p:nvSpPr>
          <p:cNvPr id="3" name="Subtitle 2"/>
          <p:cNvSpPr>
            <a:spLocks noGrp="1"/>
          </p:cNvSpPr>
          <p:nvPr>
            <p:ph type="subTitle" idx="1"/>
          </p:nvPr>
        </p:nvSpPr>
        <p:spPr/>
        <p:txBody>
          <a:bodyPr/>
          <a:lstStyle/>
          <a:p>
            <a:r>
              <a:rPr lang="en-US" dirty="0" smtClean="0"/>
              <a:t>11</a:t>
            </a:r>
            <a:r>
              <a:rPr lang="en-US" baseline="30000" dirty="0" smtClean="0"/>
              <a:t>th</a:t>
            </a:r>
            <a:r>
              <a:rPr lang="en-US" dirty="0" smtClean="0"/>
              <a:t> grade</a:t>
            </a:r>
            <a:endParaRPr lang="en-US" dirty="0"/>
          </a:p>
        </p:txBody>
      </p:sp>
    </p:spTree>
    <p:extLst>
      <p:ext uri="{BB962C8B-B14F-4D97-AF65-F5344CB8AC3E}">
        <p14:creationId xmlns:p14="http://schemas.microsoft.com/office/powerpoint/2010/main" val="1112100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lstStyle/>
          <a:p>
            <a:r>
              <a:rPr lang="en-US" dirty="0"/>
              <a:t>The expulsion </a:t>
            </a:r>
            <a:r>
              <a:rPr lang="en-US" dirty="0" smtClean="0"/>
              <a:t>(removal)of </a:t>
            </a:r>
            <a:r>
              <a:rPr lang="en-US" dirty="0"/>
              <a:t>undigested food or body wastes.</a:t>
            </a:r>
          </a:p>
          <a:p>
            <a:endParaRPr lang="en-US" dirty="0" smtClean="0"/>
          </a:p>
          <a:p>
            <a:r>
              <a:rPr lang="en-US" dirty="0" smtClean="0"/>
              <a:t>Colon																						Liver					Kidneys		</a:t>
            </a:r>
            <a:endParaRPr lang="en-US" dirty="0"/>
          </a:p>
        </p:txBody>
      </p:sp>
      <p:sp>
        <p:nvSpPr>
          <p:cNvPr id="3" name="Title 2"/>
          <p:cNvSpPr>
            <a:spLocks noGrp="1"/>
          </p:cNvSpPr>
          <p:nvPr>
            <p:ph type="title"/>
          </p:nvPr>
        </p:nvSpPr>
        <p:spPr/>
        <p:txBody>
          <a:bodyPr/>
          <a:lstStyle/>
          <a:p>
            <a:r>
              <a:rPr lang="en-US" dirty="0" smtClean="0"/>
              <a:t>Elimination</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01676"/>
            <a:ext cx="3220886" cy="254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572000"/>
            <a:ext cx="3102187"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191000"/>
            <a:ext cx="2638425" cy="173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809750"/>
            <a:ext cx="1821024" cy="2253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42684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Summarize in 30 words or less what you have learned about today.</a:t>
            </a:r>
          </a:p>
          <a:p>
            <a:r>
              <a:rPr lang="en-US" dirty="0" smtClean="0"/>
              <a:t>Share your summary with a partner.</a:t>
            </a:r>
          </a:p>
          <a:p>
            <a:r>
              <a:rPr lang="en-US" dirty="0" smtClean="0"/>
              <a:t>Add any important information that you missed.</a:t>
            </a:r>
          </a:p>
          <a:p>
            <a:r>
              <a:rPr lang="en-US" smtClean="0"/>
              <a:t>Turn into bin.</a:t>
            </a:r>
            <a:endParaRPr lang="en-US"/>
          </a:p>
        </p:txBody>
      </p:sp>
      <p:sp>
        <p:nvSpPr>
          <p:cNvPr id="3" name="Title 2"/>
          <p:cNvSpPr>
            <a:spLocks noGrp="1"/>
          </p:cNvSpPr>
          <p:nvPr>
            <p:ph type="title"/>
          </p:nvPr>
        </p:nvSpPr>
        <p:spPr/>
        <p:txBody>
          <a:bodyPr/>
          <a:lstStyle/>
          <a:p>
            <a:r>
              <a:rPr lang="en-US" dirty="0" smtClean="0"/>
              <a:t>T.O.D.</a:t>
            </a:r>
            <a:endParaRPr lang="en-US" dirty="0"/>
          </a:p>
        </p:txBody>
      </p:sp>
    </p:spTree>
    <p:extLst>
      <p:ext uri="{BB962C8B-B14F-4D97-AF65-F5344CB8AC3E}">
        <p14:creationId xmlns:p14="http://schemas.microsoft.com/office/powerpoint/2010/main" val="3911554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article.</a:t>
            </a:r>
          </a:p>
          <a:p>
            <a:r>
              <a:rPr lang="en-US" dirty="0" smtClean="0"/>
              <a:t>Circle any words you don’t understand.</a:t>
            </a:r>
          </a:p>
          <a:p>
            <a:r>
              <a:rPr lang="en-US" dirty="0" smtClean="0"/>
              <a:t>Summarize article in complete sentences.</a:t>
            </a:r>
            <a:endParaRPr lang="en-US" dirty="0"/>
          </a:p>
        </p:txBody>
      </p:sp>
      <p:sp>
        <p:nvSpPr>
          <p:cNvPr id="3" name="Title 2"/>
          <p:cNvSpPr>
            <a:spLocks noGrp="1"/>
          </p:cNvSpPr>
          <p:nvPr>
            <p:ph type="title"/>
          </p:nvPr>
        </p:nvSpPr>
        <p:spPr/>
        <p:txBody>
          <a:bodyPr/>
          <a:lstStyle/>
          <a:p>
            <a:r>
              <a:rPr lang="en-US" dirty="0" smtClean="0"/>
              <a:t>October 15</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4053482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are the three jobs of the digestive system?</a:t>
            </a:r>
          </a:p>
          <a:p>
            <a:endParaRPr lang="en-US" dirty="0"/>
          </a:p>
          <a:p>
            <a:r>
              <a:rPr lang="en-US" dirty="0" smtClean="0"/>
              <a:t>Explain metabolism. </a:t>
            </a:r>
          </a:p>
          <a:p>
            <a:endParaRPr lang="en-US" dirty="0"/>
          </a:p>
          <a:p>
            <a:r>
              <a:rPr lang="en-US" dirty="0" smtClean="0"/>
              <a:t>Why is it important for you to understand the digestive system?</a:t>
            </a:r>
          </a:p>
          <a:p>
            <a:endParaRPr lang="en-US" dirty="0"/>
          </a:p>
        </p:txBody>
      </p:sp>
      <p:sp>
        <p:nvSpPr>
          <p:cNvPr id="3" name="Title 2"/>
          <p:cNvSpPr>
            <a:spLocks noGrp="1"/>
          </p:cNvSpPr>
          <p:nvPr>
            <p:ph type="title"/>
          </p:nvPr>
        </p:nvSpPr>
        <p:spPr/>
        <p:txBody>
          <a:bodyPr/>
          <a:lstStyle/>
          <a:p>
            <a:r>
              <a:rPr lang="en-US" dirty="0" smtClean="0"/>
              <a:t>October 29th, 2013</a:t>
            </a:r>
            <a:endParaRPr lang="en-US" dirty="0"/>
          </a:p>
        </p:txBody>
      </p:sp>
    </p:spTree>
    <p:extLst>
      <p:ext uri="{BB962C8B-B14F-4D97-AF65-F5344CB8AC3E}">
        <p14:creationId xmlns:p14="http://schemas.microsoft.com/office/powerpoint/2010/main" val="3570168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229600" cy="5638800"/>
          </a:xfrm>
        </p:spPr>
        <p:txBody>
          <a:bodyPr/>
          <a:lstStyle/>
          <a:p>
            <a:r>
              <a:rPr lang="en-US" sz="2000" dirty="0" smtClean="0"/>
              <a:t>Explain what digestive actions are taking place in the following structures:</a:t>
            </a:r>
          </a:p>
          <a:p>
            <a:pPr lvl="1"/>
            <a:r>
              <a:rPr lang="en-US" sz="2000" dirty="0" smtClean="0"/>
              <a:t>Mouth</a:t>
            </a:r>
          </a:p>
          <a:p>
            <a:pPr lvl="1"/>
            <a:r>
              <a:rPr lang="en-US" sz="2000" dirty="0" smtClean="0"/>
              <a:t>Esophagus</a:t>
            </a:r>
          </a:p>
          <a:p>
            <a:pPr lvl="1"/>
            <a:r>
              <a:rPr lang="en-US" sz="2000" dirty="0" smtClean="0"/>
              <a:t>Stomach</a:t>
            </a:r>
          </a:p>
          <a:p>
            <a:pPr lvl="1"/>
            <a:r>
              <a:rPr lang="en-US" sz="2000" dirty="0" smtClean="0"/>
              <a:t>Small intestine</a:t>
            </a:r>
          </a:p>
          <a:p>
            <a:pPr lvl="1"/>
            <a:r>
              <a:rPr lang="en-US" sz="2000" dirty="0" smtClean="0"/>
              <a:t>Colon</a:t>
            </a:r>
          </a:p>
          <a:p>
            <a:pPr lvl="1"/>
            <a:r>
              <a:rPr lang="en-US" sz="2000" dirty="0" smtClean="0"/>
              <a:t>Liver</a:t>
            </a:r>
          </a:p>
          <a:p>
            <a:pPr lvl="1"/>
            <a:r>
              <a:rPr lang="en-US" sz="2000" dirty="0" smtClean="0"/>
              <a:t>Gall Bladder</a:t>
            </a:r>
          </a:p>
          <a:p>
            <a:pPr lvl="1"/>
            <a:r>
              <a:rPr lang="en-US" sz="2000" dirty="0" smtClean="0"/>
              <a:t>Pancreas</a:t>
            </a:r>
          </a:p>
          <a:p>
            <a:pPr lvl="1"/>
            <a:r>
              <a:rPr lang="en-US" sz="2000" b="1" dirty="0" smtClean="0"/>
              <a:t>______________ is another term for chewing.</a:t>
            </a:r>
          </a:p>
          <a:p>
            <a:pPr lvl="1"/>
            <a:r>
              <a:rPr lang="en-US" sz="2000" b="1" dirty="0" smtClean="0"/>
              <a:t>Bolus is …</a:t>
            </a:r>
          </a:p>
          <a:p>
            <a:pPr lvl="1"/>
            <a:r>
              <a:rPr lang="en-US" sz="2000" b="1" dirty="0" smtClean="0"/>
              <a:t>The term for the muscle contractions in the esophagus is _______________________.</a:t>
            </a:r>
          </a:p>
          <a:p>
            <a:pPr lvl="1"/>
            <a:r>
              <a:rPr lang="en-US" sz="2000" b="1" dirty="0" smtClean="0"/>
              <a:t>What job does the villi perform?</a:t>
            </a:r>
          </a:p>
          <a:p>
            <a:pPr lvl="1"/>
            <a:endParaRPr lang="en-US" sz="2000" b="1" dirty="0" smtClean="0"/>
          </a:p>
          <a:p>
            <a:pPr lvl="1"/>
            <a:endParaRPr lang="en-US" b="1" dirty="0" smtClean="0"/>
          </a:p>
          <a:p>
            <a:pPr lvl="1"/>
            <a:endParaRPr lang="en-US" dirty="0" smtClean="0"/>
          </a:p>
          <a:p>
            <a:pPr lvl="1"/>
            <a:endParaRPr lang="en-US"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LQ’s</a:t>
            </a:r>
            <a:endParaRPr lang="en-US" dirty="0"/>
          </a:p>
        </p:txBody>
      </p:sp>
    </p:spTree>
    <p:extLst>
      <p:ext uri="{BB962C8B-B14F-4D97-AF65-F5344CB8AC3E}">
        <p14:creationId xmlns:p14="http://schemas.microsoft.com/office/powerpoint/2010/main" val="1590276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Mouth</a:t>
            </a:r>
          </a:p>
        </p:txBody>
      </p:sp>
      <p:sp>
        <p:nvSpPr>
          <p:cNvPr id="11267" name="Rectangle 3"/>
          <p:cNvSpPr>
            <a:spLocks noGrp="1" noChangeArrowheads="1"/>
          </p:cNvSpPr>
          <p:nvPr>
            <p:ph idx="1"/>
          </p:nvPr>
        </p:nvSpPr>
        <p:spPr/>
        <p:txBody>
          <a:bodyPr/>
          <a:lstStyle/>
          <a:p>
            <a:pPr eaLnBrk="1" hangingPunct="1"/>
            <a:r>
              <a:rPr lang="en-US" smtClean="0"/>
              <a:t>The teeth and saliva tear and break food down into a more useable substance </a:t>
            </a:r>
            <a:r>
              <a:rPr lang="en-US" b="1" u="sng" smtClean="0"/>
              <a:t>BOLUS. </a:t>
            </a:r>
            <a:r>
              <a:rPr lang="en-US" smtClean="0"/>
              <a:t>This process is called </a:t>
            </a:r>
            <a:r>
              <a:rPr lang="en-US" b="1" u="sng" smtClean="0"/>
              <a:t>MASTICATION</a:t>
            </a:r>
            <a:r>
              <a:rPr lang="en-US" smtClean="0"/>
              <a:t> or chewing.</a:t>
            </a:r>
          </a:p>
        </p:txBody>
      </p:sp>
    </p:spTree>
    <p:extLst>
      <p:ext uri="{BB962C8B-B14F-4D97-AF65-F5344CB8AC3E}">
        <p14:creationId xmlns:p14="http://schemas.microsoft.com/office/powerpoint/2010/main" val="15800490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Esophagus</a:t>
            </a:r>
          </a:p>
        </p:txBody>
      </p:sp>
      <p:sp>
        <p:nvSpPr>
          <p:cNvPr id="12291" name="Rectangle 3"/>
          <p:cNvSpPr>
            <a:spLocks noGrp="1" noChangeArrowheads="1"/>
          </p:cNvSpPr>
          <p:nvPr>
            <p:ph idx="1"/>
          </p:nvPr>
        </p:nvSpPr>
        <p:spPr/>
        <p:txBody>
          <a:bodyPr/>
          <a:lstStyle/>
          <a:p>
            <a:pPr eaLnBrk="1" hangingPunct="1"/>
            <a:r>
              <a:rPr lang="en-US" smtClean="0"/>
              <a:t>Muscular tube that extends from the pharynx (throat) to the stomach.</a:t>
            </a:r>
          </a:p>
          <a:p>
            <a:pPr eaLnBrk="1" hangingPunct="1"/>
            <a:r>
              <a:rPr lang="en-US" smtClean="0"/>
              <a:t>This tube is made of smooth muscle and will always push food towards the stomach even when you are on your head. This is called </a:t>
            </a:r>
            <a:r>
              <a:rPr lang="en-US" b="1" u="sng" smtClean="0"/>
              <a:t>peristalsis.</a:t>
            </a:r>
          </a:p>
        </p:txBody>
      </p:sp>
    </p:spTree>
    <p:extLst>
      <p:ext uri="{BB962C8B-B14F-4D97-AF65-F5344CB8AC3E}">
        <p14:creationId xmlns:p14="http://schemas.microsoft.com/office/powerpoint/2010/main" val="14956825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Stomach</a:t>
            </a:r>
          </a:p>
        </p:txBody>
      </p:sp>
      <p:sp>
        <p:nvSpPr>
          <p:cNvPr id="13315" name="Rectangle 3"/>
          <p:cNvSpPr>
            <a:spLocks noGrp="1" noChangeArrowheads="1"/>
          </p:cNvSpPr>
          <p:nvPr>
            <p:ph idx="1"/>
          </p:nvPr>
        </p:nvSpPr>
        <p:spPr/>
        <p:txBody>
          <a:bodyPr/>
          <a:lstStyle/>
          <a:p>
            <a:pPr eaLnBrk="1" hangingPunct="1"/>
            <a:r>
              <a:rPr lang="en-US" smtClean="0"/>
              <a:t>Is the preparation and holding area for bolus. Here bolus will have some digestive enzymes added to it </a:t>
            </a:r>
          </a:p>
          <a:p>
            <a:pPr eaLnBrk="1" hangingPunct="1"/>
            <a:r>
              <a:rPr lang="en-US" smtClean="0"/>
              <a:t>Then bolus will wait to be sent to the small intestine.</a:t>
            </a:r>
          </a:p>
        </p:txBody>
      </p:sp>
    </p:spTree>
    <p:extLst>
      <p:ext uri="{BB962C8B-B14F-4D97-AF65-F5344CB8AC3E}">
        <p14:creationId xmlns:p14="http://schemas.microsoft.com/office/powerpoint/2010/main" val="3973111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u="sng" smtClean="0"/>
              <a:t>Small Intestine</a:t>
            </a:r>
          </a:p>
        </p:txBody>
      </p:sp>
      <p:sp>
        <p:nvSpPr>
          <p:cNvPr id="11267" name="Rectangle 3"/>
          <p:cNvSpPr>
            <a:spLocks noGrp="1" noChangeArrowheads="1"/>
          </p:cNvSpPr>
          <p:nvPr>
            <p:ph idx="1"/>
          </p:nvPr>
        </p:nvSpPr>
        <p:spPr/>
        <p:txBody>
          <a:bodyPr>
            <a:normAutofit fontScale="92500"/>
          </a:bodyPr>
          <a:lstStyle/>
          <a:p>
            <a:pPr marL="274320" indent="-274320" eaLnBrk="1" fontAlgn="auto" hangingPunct="1">
              <a:spcAft>
                <a:spcPts val="0"/>
              </a:spcAft>
              <a:buClr>
                <a:schemeClr val="accent3"/>
              </a:buClr>
              <a:buFont typeface="Wingdings 2"/>
              <a:buChar char=""/>
              <a:defRPr/>
            </a:pPr>
            <a:r>
              <a:rPr lang="en-US" sz="2800" dirty="0" smtClean="0"/>
              <a:t>Where most </a:t>
            </a:r>
            <a:r>
              <a:rPr lang="en-US" sz="2800" u="sng" dirty="0" smtClean="0"/>
              <a:t>digestion</a:t>
            </a:r>
            <a:r>
              <a:rPr lang="en-US" sz="2800" dirty="0" smtClean="0"/>
              <a:t> and </a:t>
            </a:r>
            <a:r>
              <a:rPr lang="en-US" sz="2800" u="sng" dirty="0" smtClean="0"/>
              <a:t>absorption</a:t>
            </a:r>
            <a:r>
              <a:rPr lang="en-US" sz="2800" dirty="0" smtClean="0"/>
              <a:t> occurs. </a:t>
            </a:r>
          </a:p>
          <a:p>
            <a:pPr marL="274320" indent="-274320" eaLnBrk="1" fontAlgn="auto" hangingPunct="1">
              <a:spcAft>
                <a:spcPts val="0"/>
              </a:spcAft>
              <a:buClr>
                <a:schemeClr val="accent3"/>
              </a:buClr>
              <a:buFont typeface="Wingdings 2"/>
              <a:buChar char=""/>
              <a:defRPr/>
            </a:pPr>
            <a:r>
              <a:rPr lang="en-US" sz="2800" b="1" u="sng" dirty="0" smtClean="0"/>
              <a:t>Digestion</a:t>
            </a:r>
            <a:r>
              <a:rPr lang="en-US" sz="2800" dirty="0" smtClean="0"/>
              <a:t> is the breakdown of food (using enzymes, acids, &amp; muscular contractions) into useable nutrients.</a:t>
            </a:r>
          </a:p>
          <a:p>
            <a:pPr marL="274320" indent="-274320" eaLnBrk="1" fontAlgn="auto" hangingPunct="1">
              <a:spcAft>
                <a:spcPts val="0"/>
              </a:spcAft>
              <a:buClr>
                <a:schemeClr val="accent3"/>
              </a:buClr>
              <a:buFont typeface="Wingdings 2"/>
              <a:buChar char=""/>
              <a:defRPr/>
            </a:pPr>
            <a:r>
              <a:rPr lang="en-US" sz="2800" b="1" u="sng" dirty="0" smtClean="0"/>
              <a:t>Absorption</a:t>
            </a:r>
            <a:r>
              <a:rPr lang="en-US" sz="2800" dirty="0" smtClean="0"/>
              <a:t>  is the taking of the nutrients and placing the nutrients in the blood stream. </a:t>
            </a:r>
          </a:p>
          <a:p>
            <a:pPr marL="274320" indent="-274320" eaLnBrk="1" fontAlgn="auto" hangingPunct="1">
              <a:spcAft>
                <a:spcPts val="0"/>
              </a:spcAft>
              <a:buClr>
                <a:schemeClr val="accent3"/>
              </a:buClr>
              <a:buFont typeface="Wingdings 2"/>
              <a:buChar char=""/>
              <a:defRPr/>
            </a:pPr>
            <a:r>
              <a:rPr lang="en-US" sz="2800" b="1" u="sng" dirty="0" smtClean="0"/>
              <a:t>Villi</a:t>
            </a:r>
            <a:r>
              <a:rPr lang="en-US" sz="2800" dirty="0" smtClean="0"/>
              <a:t> are finger like structures inside the Small intestine which remove Nutrients from small intestine to blood stream. Circulatory system then transports nutrients throughout the body.</a:t>
            </a:r>
          </a:p>
        </p:txBody>
      </p:sp>
    </p:spTree>
    <p:extLst>
      <p:ext uri="{BB962C8B-B14F-4D97-AF65-F5344CB8AC3E}">
        <p14:creationId xmlns:p14="http://schemas.microsoft.com/office/powerpoint/2010/main" val="1607744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Summarize in 30 words or less what you have learned about today.</a:t>
            </a:r>
          </a:p>
          <a:p>
            <a:r>
              <a:rPr lang="en-US" dirty="0" smtClean="0"/>
              <a:t>Share your summary with a partner.</a:t>
            </a:r>
          </a:p>
          <a:p>
            <a:r>
              <a:rPr lang="en-US" dirty="0" smtClean="0"/>
              <a:t>Add any important information that you missed.</a:t>
            </a:r>
          </a:p>
          <a:p>
            <a:r>
              <a:rPr lang="en-US" smtClean="0"/>
              <a:t>Turn into bin.</a:t>
            </a:r>
            <a:endParaRPr lang="en-US"/>
          </a:p>
        </p:txBody>
      </p:sp>
      <p:sp>
        <p:nvSpPr>
          <p:cNvPr id="3" name="Title 2"/>
          <p:cNvSpPr>
            <a:spLocks noGrp="1"/>
          </p:cNvSpPr>
          <p:nvPr>
            <p:ph type="title"/>
          </p:nvPr>
        </p:nvSpPr>
        <p:spPr/>
        <p:txBody>
          <a:bodyPr/>
          <a:lstStyle/>
          <a:p>
            <a:r>
              <a:rPr lang="en-US" dirty="0" smtClean="0"/>
              <a:t>T.O.D.</a:t>
            </a:r>
            <a:endParaRPr lang="en-US" dirty="0"/>
          </a:p>
        </p:txBody>
      </p:sp>
    </p:spTree>
    <p:extLst>
      <p:ext uri="{BB962C8B-B14F-4D97-AF65-F5344CB8AC3E}">
        <p14:creationId xmlns:p14="http://schemas.microsoft.com/office/powerpoint/2010/main" val="264313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Complete pre-test on digestive system.</a:t>
            </a:r>
          </a:p>
          <a:p>
            <a:r>
              <a:rPr lang="en-US" dirty="0" smtClean="0"/>
              <a:t>Remember this does not hurt your grade it is to assess what you know.</a:t>
            </a:r>
          </a:p>
          <a:p>
            <a:endParaRPr lang="en-US" dirty="0"/>
          </a:p>
          <a:p>
            <a:endParaRPr lang="en-US" dirty="0" smtClean="0"/>
          </a:p>
          <a:p>
            <a:endParaRPr lang="en-US" dirty="0"/>
          </a:p>
        </p:txBody>
      </p:sp>
      <p:sp>
        <p:nvSpPr>
          <p:cNvPr id="3" name="Title 2"/>
          <p:cNvSpPr>
            <a:spLocks noGrp="1"/>
          </p:cNvSpPr>
          <p:nvPr>
            <p:ph type="title"/>
          </p:nvPr>
        </p:nvSpPr>
        <p:spPr/>
        <p:txBody>
          <a:bodyPr/>
          <a:lstStyle/>
          <a:p>
            <a:r>
              <a:rPr lang="en-US" dirty="0" smtClean="0"/>
              <a:t>October 23, 2013</a:t>
            </a:r>
            <a:endParaRPr lang="en-US" dirty="0"/>
          </a:p>
        </p:txBody>
      </p:sp>
    </p:spTree>
    <p:extLst>
      <p:ext uri="{BB962C8B-B14F-4D97-AF65-F5344CB8AC3E}">
        <p14:creationId xmlns:p14="http://schemas.microsoft.com/office/powerpoint/2010/main" val="1515916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 the digestive function that occurs in each structure:</a:t>
            </a:r>
          </a:p>
          <a:p>
            <a:pPr lvl="1"/>
            <a:r>
              <a:rPr lang="en-US" dirty="0" smtClean="0"/>
              <a:t>Mouth</a:t>
            </a:r>
          </a:p>
          <a:p>
            <a:pPr lvl="1"/>
            <a:r>
              <a:rPr lang="en-US" dirty="0" smtClean="0"/>
              <a:t>Esophagus</a:t>
            </a:r>
          </a:p>
          <a:p>
            <a:pPr lvl="1"/>
            <a:r>
              <a:rPr lang="en-US" dirty="0" smtClean="0"/>
              <a:t>Stomach</a:t>
            </a:r>
          </a:p>
          <a:p>
            <a:pPr lvl="1"/>
            <a:r>
              <a:rPr lang="en-US" dirty="0" smtClean="0"/>
              <a:t>Small Intestine</a:t>
            </a:r>
          </a:p>
          <a:p>
            <a:pPr lvl="1"/>
            <a:endParaRPr lang="en-US" dirty="0"/>
          </a:p>
          <a:p>
            <a:pPr lvl="1"/>
            <a:r>
              <a:rPr lang="en-US" dirty="0" smtClean="0"/>
              <a:t>What is Mastication, peristalsis, and bolus?</a:t>
            </a:r>
            <a:endParaRPr lang="en-US" dirty="0"/>
          </a:p>
        </p:txBody>
      </p:sp>
      <p:sp>
        <p:nvSpPr>
          <p:cNvPr id="3" name="Title 2"/>
          <p:cNvSpPr>
            <a:spLocks noGrp="1"/>
          </p:cNvSpPr>
          <p:nvPr>
            <p:ph type="title"/>
          </p:nvPr>
        </p:nvSpPr>
        <p:spPr/>
        <p:txBody>
          <a:bodyPr/>
          <a:lstStyle/>
          <a:p>
            <a:r>
              <a:rPr lang="en-US" dirty="0" smtClean="0"/>
              <a:t>October 31st, 2013</a:t>
            </a:r>
            <a:endParaRPr lang="en-US" dirty="0"/>
          </a:p>
        </p:txBody>
      </p:sp>
    </p:spTree>
    <p:extLst>
      <p:ext uri="{BB962C8B-B14F-4D97-AF65-F5344CB8AC3E}">
        <p14:creationId xmlns:p14="http://schemas.microsoft.com/office/powerpoint/2010/main" val="1743537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u="sng" smtClean="0"/>
              <a:t>Large Intestine (Colon)</a:t>
            </a:r>
          </a:p>
        </p:txBody>
      </p:sp>
      <p:sp>
        <p:nvSpPr>
          <p:cNvPr id="15363" name="Rectangle 3"/>
          <p:cNvSpPr>
            <a:spLocks noGrp="1" noChangeArrowheads="1"/>
          </p:cNvSpPr>
          <p:nvPr>
            <p:ph idx="1"/>
          </p:nvPr>
        </p:nvSpPr>
        <p:spPr/>
        <p:txBody>
          <a:bodyPr/>
          <a:lstStyle/>
          <a:p>
            <a:pPr eaLnBrk="1" hangingPunct="1">
              <a:buFontTx/>
              <a:buNone/>
            </a:pPr>
            <a:r>
              <a:rPr lang="en-US" dirty="0" smtClean="0"/>
              <a:t>Removes semisolid waste called </a:t>
            </a:r>
            <a:r>
              <a:rPr lang="en-US" u="sng" dirty="0" smtClean="0"/>
              <a:t>feces</a:t>
            </a:r>
            <a:r>
              <a:rPr lang="en-US" dirty="0" smtClean="0"/>
              <a:t> from the body using rectum and anus.</a:t>
            </a:r>
          </a:p>
          <a:p>
            <a:pPr eaLnBrk="1" hangingPunct="1"/>
            <a:endParaRPr lang="en-US" dirty="0" smtClean="0"/>
          </a:p>
        </p:txBody>
      </p:sp>
    </p:spTree>
    <p:extLst>
      <p:ext uri="{BB962C8B-B14F-4D97-AF65-F5344CB8AC3E}">
        <p14:creationId xmlns:p14="http://schemas.microsoft.com/office/powerpoint/2010/main" val="14824971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29600" cy="5029200"/>
          </a:xfrm>
        </p:spPr>
        <p:txBody>
          <a:bodyPr/>
          <a:lstStyle/>
          <a:p>
            <a:r>
              <a:rPr lang="en-US" dirty="0" smtClean="0"/>
              <a:t>Explain how the following organs contribute to digestion:</a:t>
            </a:r>
          </a:p>
          <a:p>
            <a:pPr lvl="1"/>
            <a:r>
              <a:rPr lang="en-US" dirty="0" smtClean="0"/>
              <a:t>Liver</a:t>
            </a:r>
          </a:p>
          <a:p>
            <a:pPr lvl="1"/>
            <a:r>
              <a:rPr lang="en-US" dirty="0" smtClean="0"/>
              <a:t>Gall Bladder</a:t>
            </a:r>
          </a:p>
          <a:p>
            <a:pPr lvl="1"/>
            <a:r>
              <a:rPr lang="en-US" dirty="0" smtClean="0"/>
              <a:t>Pancreas</a:t>
            </a:r>
          </a:p>
          <a:p>
            <a:pPr lvl="1"/>
            <a:r>
              <a:rPr lang="en-US" dirty="0" smtClean="0"/>
              <a:t>Kidneys/Bladder</a:t>
            </a:r>
          </a:p>
          <a:p>
            <a:pPr lvl="1"/>
            <a:endParaRPr lang="en-US" dirty="0"/>
          </a:p>
          <a:p>
            <a:pPr lvl="1"/>
            <a:r>
              <a:rPr lang="en-US" dirty="0" smtClean="0"/>
              <a:t>What is a nephron?</a:t>
            </a:r>
          </a:p>
          <a:p>
            <a:pPr lvl="1"/>
            <a:r>
              <a:rPr lang="en-US" dirty="0" smtClean="0"/>
              <a:t>List and describe problems a person may have with the digestive system.</a:t>
            </a:r>
          </a:p>
          <a:p>
            <a:pPr lvl="1"/>
            <a:r>
              <a:rPr lang="en-US" dirty="0" smtClean="0"/>
              <a:t>What are the symptoms of GERD?</a:t>
            </a:r>
          </a:p>
          <a:p>
            <a:pPr lvl="1"/>
            <a:r>
              <a:rPr lang="en-US" dirty="0" smtClean="0"/>
              <a:t>How would you treat GERD?</a:t>
            </a:r>
          </a:p>
          <a:p>
            <a:pPr lvl="1"/>
            <a:endParaRPr lang="en-US" dirty="0" smtClean="0"/>
          </a:p>
          <a:p>
            <a:pPr lvl="1"/>
            <a:endParaRPr lang="en-US" dirty="0" smtClean="0"/>
          </a:p>
        </p:txBody>
      </p:sp>
      <p:sp>
        <p:nvSpPr>
          <p:cNvPr id="3" name="Title 2"/>
          <p:cNvSpPr>
            <a:spLocks noGrp="1"/>
          </p:cNvSpPr>
          <p:nvPr>
            <p:ph type="title"/>
          </p:nvPr>
        </p:nvSpPr>
        <p:spPr/>
        <p:txBody>
          <a:bodyPr/>
          <a:lstStyle/>
          <a:p>
            <a:r>
              <a:rPr lang="en-US" dirty="0" smtClean="0"/>
              <a:t>LQ</a:t>
            </a:r>
            <a:endParaRPr lang="en-US" dirty="0"/>
          </a:p>
        </p:txBody>
      </p:sp>
    </p:spTree>
    <p:extLst>
      <p:ext uri="{BB962C8B-B14F-4D97-AF65-F5344CB8AC3E}">
        <p14:creationId xmlns:p14="http://schemas.microsoft.com/office/powerpoint/2010/main" val="22100105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u="sng" smtClean="0"/>
              <a:t>Organs that help in digestion</a:t>
            </a:r>
          </a:p>
        </p:txBody>
      </p:sp>
      <p:sp>
        <p:nvSpPr>
          <p:cNvPr id="17411" name="Rectangle 3"/>
          <p:cNvSpPr>
            <a:spLocks noGrp="1" noChangeArrowheads="1"/>
          </p:cNvSpPr>
          <p:nvPr>
            <p:ph idx="1"/>
          </p:nvPr>
        </p:nvSpPr>
        <p:spPr/>
        <p:txBody>
          <a:bodyPr/>
          <a:lstStyle/>
          <a:p>
            <a:pPr eaLnBrk="1" hangingPunct="1">
              <a:lnSpc>
                <a:spcPct val="90000"/>
              </a:lnSpc>
            </a:pPr>
            <a:r>
              <a:rPr lang="en-US" sz="2400" u="sng" dirty="0" smtClean="0"/>
              <a:t>Liver: </a:t>
            </a:r>
            <a:endParaRPr lang="en-US" sz="2400" dirty="0" smtClean="0"/>
          </a:p>
          <a:p>
            <a:pPr eaLnBrk="1" hangingPunct="1">
              <a:lnSpc>
                <a:spcPct val="90000"/>
              </a:lnSpc>
            </a:pPr>
            <a:r>
              <a:rPr lang="en-US" sz="2400" dirty="0" smtClean="0"/>
              <a:t>Produces </a:t>
            </a:r>
            <a:r>
              <a:rPr lang="en-US" sz="2400" u="sng" dirty="0" smtClean="0"/>
              <a:t>Bile, </a:t>
            </a:r>
            <a:r>
              <a:rPr lang="en-US" sz="2400" dirty="0" smtClean="0"/>
              <a:t>which breaks down fats.</a:t>
            </a:r>
          </a:p>
          <a:p>
            <a:pPr eaLnBrk="1" hangingPunct="1">
              <a:lnSpc>
                <a:spcPct val="90000"/>
              </a:lnSpc>
            </a:pPr>
            <a:r>
              <a:rPr lang="en-US" sz="2400" dirty="0" smtClean="0"/>
              <a:t>Converts sugar glucose to glycogen, a starch, and stores it until needed (energy from foods).</a:t>
            </a:r>
          </a:p>
          <a:p>
            <a:pPr eaLnBrk="1" hangingPunct="1">
              <a:lnSpc>
                <a:spcPct val="90000"/>
              </a:lnSpc>
            </a:pPr>
            <a:r>
              <a:rPr lang="en-US" sz="2400" dirty="0" smtClean="0"/>
              <a:t>Maintains glucose levels in the blood (blood sugar).</a:t>
            </a:r>
          </a:p>
          <a:p>
            <a:pPr eaLnBrk="1" hangingPunct="1">
              <a:lnSpc>
                <a:spcPct val="90000"/>
              </a:lnSpc>
            </a:pPr>
            <a:r>
              <a:rPr lang="en-US" sz="2400" dirty="0" smtClean="0"/>
              <a:t>Removes worn out red blood cells.</a:t>
            </a:r>
          </a:p>
          <a:p>
            <a:pPr eaLnBrk="1" hangingPunct="1">
              <a:lnSpc>
                <a:spcPct val="90000"/>
              </a:lnSpc>
            </a:pPr>
            <a:r>
              <a:rPr lang="en-US" sz="2400" dirty="0" smtClean="0"/>
              <a:t>Changes toxic substances into a less toxic substance (alcohol).</a:t>
            </a:r>
          </a:p>
          <a:p>
            <a:pPr eaLnBrk="1" hangingPunct="1">
              <a:lnSpc>
                <a:spcPct val="90000"/>
              </a:lnSpc>
            </a:pPr>
            <a:r>
              <a:rPr lang="en-US" sz="2400" dirty="0" smtClean="0"/>
              <a:t>Stores vitamins and iron (A,D,E,K).</a:t>
            </a:r>
          </a:p>
        </p:txBody>
      </p:sp>
    </p:spTree>
    <p:extLst>
      <p:ext uri="{BB962C8B-B14F-4D97-AF65-F5344CB8AC3E}">
        <p14:creationId xmlns:p14="http://schemas.microsoft.com/office/powerpoint/2010/main" val="3662905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u="sng" smtClean="0"/>
              <a:t>Organs that help in digestion:</a:t>
            </a:r>
          </a:p>
        </p:txBody>
      </p:sp>
      <p:sp>
        <p:nvSpPr>
          <p:cNvPr id="19459" name="Rectangle 3"/>
          <p:cNvSpPr>
            <a:spLocks noGrp="1" noChangeArrowheads="1"/>
          </p:cNvSpPr>
          <p:nvPr>
            <p:ph idx="1"/>
          </p:nvPr>
        </p:nvSpPr>
        <p:spPr/>
        <p:txBody>
          <a:bodyPr/>
          <a:lstStyle/>
          <a:p>
            <a:pPr eaLnBrk="1" hangingPunct="1"/>
            <a:r>
              <a:rPr lang="en-US" sz="2800" u="sng" smtClean="0"/>
              <a:t>Gallbladder</a:t>
            </a:r>
            <a:endParaRPr lang="en-US" sz="2800" smtClean="0"/>
          </a:p>
          <a:p>
            <a:pPr eaLnBrk="1" hangingPunct="1">
              <a:buFontTx/>
              <a:buNone/>
            </a:pPr>
            <a:r>
              <a:rPr lang="en-US" sz="2800" smtClean="0"/>
              <a:t>	Stores bile</a:t>
            </a:r>
          </a:p>
          <a:p>
            <a:pPr eaLnBrk="1" hangingPunct="1"/>
            <a:r>
              <a:rPr lang="en-US" sz="2800" u="sng" smtClean="0"/>
              <a:t>Pancreas</a:t>
            </a:r>
            <a:endParaRPr lang="en-US" sz="2800" smtClean="0"/>
          </a:p>
          <a:p>
            <a:pPr eaLnBrk="1" hangingPunct="1">
              <a:buFontTx/>
              <a:buNone/>
            </a:pPr>
            <a:r>
              <a:rPr lang="en-US" sz="2800" smtClean="0"/>
              <a:t>	Produces three enzymes that are released in the small intestine that digest proteins, fats, and carbohydrates. Also releases insulin and glucagon into body.</a:t>
            </a:r>
          </a:p>
        </p:txBody>
      </p:sp>
    </p:spTree>
    <p:extLst>
      <p:ext uri="{BB962C8B-B14F-4D97-AF65-F5344CB8AC3E}">
        <p14:creationId xmlns:p14="http://schemas.microsoft.com/office/powerpoint/2010/main" val="33504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152400"/>
            <a:ext cx="6870700" cy="914400"/>
          </a:xfrm>
        </p:spPr>
        <p:txBody>
          <a:bodyPr/>
          <a:lstStyle/>
          <a:p>
            <a:pPr eaLnBrk="1" hangingPunct="1"/>
            <a:r>
              <a:rPr lang="en-US" smtClean="0"/>
              <a:t>Kidneys</a:t>
            </a:r>
          </a:p>
        </p:txBody>
      </p:sp>
      <p:sp>
        <p:nvSpPr>
          <p:cNvPr id="20483" name="Rectangle 3"/>
          <p:cNvSpPr>
            <a:spLocks noGrp="1" noChangeArrowheads="1"/>
          </p:cNvSpPr>
          <p:nvPr>
            <p:ph idx="1"/>
          </p:nvPr>
        </p:nvSpPr>
        <p:spPr>
          <a:xfrm>
            <a:off x="685800" y="1066800"/>
            <a:ext cx="7696200" cy="4419600"/>
          </a:xfrm>
        </p:spPr>
        <p:txBody>
          <a:bodyPr>
            <a:normAutofit lnSpcReduction="10000"/>
          </a:bodyPr>
          <a:lstStyle/>
          <a:p>
            <a:pPr eaLnBrk="1" hangingPunct="1">
              <a:lnSpc>
                <a:spcPct val="80000"/>
              </a:lnSpc>
            </a:pPr>
            <a:r>
              <a:rPr lang="en-US" sz="2000" b="1" u="sng" smtClean="0"/>
              <a:t>Kidneys: </a:t>
            </a:r>
            <a:endParaRPr lang="en-US" sz="2000" smtClean="0"/>
          </a:p>
          <a:p>
            <a:pPr eaLnBrk="1" hangingPunct="1">
              <a:lnSpc>
                <a:spcPct val="80000"/>
              </a:lnSpc>
            </a:pPr>
            <a:r>
              <a:rPr lang="en-US" sz="2000" smtClean="0"/>
              <a:t>Bean shaped</a:t>
            </a:r>
          </a:p>
          <a:p>
            <a:pPr eaLnBrk="1" hangingPunct="1">
              <a:lnSpc>
                <a:spcPct val="80000"/>
              </a:lnSpc>
            </a:pPr>
            <a:r>
              <a:rPr lang="en-US" sz="2000" smtClean="0"/>
              <a:t>Size of a fist</a:t>
            </a:r>
          </a:p>
          <a:p>
            <a:pPr eaLnBrk="1" hangingPunct="1">
              <a:lnSpc>
                <a:spcPct val="80000"/>
              </a:lnSpc>
            </a:pPr>
            <a:r>
              <a:rPr lang="en-US" sz="2000" smtClean="0"/>
              <a:t>Located in the small of the back on either side of the spine</a:t>
            </a:r>
          </a:p>
          <a:p>
            <a:pPr eaLnBrk="1" hangingPunct="1">
              <a:lnSpc>
                <a:spcPct val="80000"/>
              </a:lnSpc>
            </a:pPr>
            <a:r>
              <a:rPr lang="en-US" sz="2000" smtClean="0"/>
              <a:t>Filters every drop of blood in your body once an hour</a:t>
            </a:r>
          </a:p>
          <a:p>
            <a:pPr eaLnBrk="1" hangingPunct="1">
              <a:lnSpc>
                <a:spcPct val="80000"/>
              </a:lnSpc>
            </a:pPr>
            <a:r>
              <a:rPr lang="en-US" sz="2000" smtClean="0"/>
              <a:t>You can survive with only one kidney</a:t>
            </a:r>
            <a:endParaRPr lang="en-US" sz="2000" b="1" u="sng" smtClean="0"/>
          </a:p>
          <a:p>
            <a:pPr eaLnBrk="1" hangingPunct="1">
              <a:lnSpc>
                <a:spcPct val="80000"/>
              </a:lnSpc>
            </a:pPr>
            <a:r>
              <a:rPr lang="en-US" sz="2000" b="1" u="sng" smtClean="0"/>
              <a:t>Nephron </a:t>
            </a:r>
            <a:r>
              <a:rPr lang="en-US" sz="2000" smtClean="0"/>
              <a:t>is the functional unit of the kidneys. When blood enters the kidney the Nephron</a:t>
            </a:r>
            <a:r>
              <a:rPr lang="en-US" sz="2000" b="1" u="sng" smtClean="0"/>
              <a:t> </a:t>
            </a:r>
            <a:r>
              <a:rPr lang="en-US" sz="2000" smtClean="0"/>
              <a:t>removes substances the body does not need (</a:t>
            </a:r>
            <a:r>
              <a:rPr lang="en-US" sz="2000" b="1" smtClean="0"/>
              <a:t>urine- liquid waste material</a:t>
            </a:r>
            <a:r>
              <a:rPr lang="en-US" sz="2000" smtClean="0"/>
              <a:t>) and returns what is needed back into the blood.</a:t>
            </a:r>
            <a:endParaRPr lang="en-US" sz="2000" b="1" u="sng" smtClean="0"/>
          </a:p>
          <a:p>
            <a:pPr eaLnBrk="1" hangingPunct="1">
              <a:lnSpc>
                <a:spcPct val="80000"/>
              </a:lnSpc>
            </a:pPr>
            <a:r>
              <a:rPr lang="en-US" sz="2000" b="1" u="sng" smtClean="0"/>
              <a:t>Bladder:</a:t>
            </a:r>
            <a:endParaRPr lang="en-US" sz="2000" smtClean="0"/>
          </a:p>
          <a:p>
            <a:pPr eaLnBrk="1" hangingPunct="1">
              <a:lnSpc>
                <a:spcPct val="80000"/>
              </a:lnSpc>
            </a:pPr>
            <a:r>
              <a:rPr lang="en-US" sz="2000" smtClean="0"/>
              <a:t>Muscular organ that stores urine</a:t>
            </a:r>
          </a:p>
          <a:p>
            <a:pPr eaLnBrk="1" hangingPunct="1">
              <a:lnSpc>
                <a:spcPct val="80000"/>
              </a:lnSpc>
            </a:pPr>
            <a:r>
              <a:rPr lang="en-US" sz="2000" smtClean="0"/>
              <a:t>Stores about a pint (16 oz. 500 to 600ml) of urine</a:t>
            </a:r>
          </a:p>
          <a:p>
            <a:pPr eaLnBrk="1" hangingPunct="1">
              <a:lnSpc>
                <a:spcPct val="80000"/>
              </a:lnSpc>
            </a:pPr>
            <a:r>
              <a:rPr lang="en-US" sz="2000" smtClean="0"/>
              <a:t>When bladder is full sphincter muscle relaxes and urine passes through urethra</a:t>
            </a:r>
          </a:p>
        </p:txBody>
      </p:sp>
    </p:spTree>
    <p:extLst>
      <p:ext uri="{BB962C8B-B14F-4D97-AF65-F5344CB8AC3E}">
        <p14:creationId xmlns:p14="http://schemas.microsoft.com/office/powerpoint/2010/main" val="3318037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Problems of the digestive system</a:t>
            </a:r>
          </a:p>
        </p:txBody>
      </p:sp>
      <p:sp>
        <p:nvSpPr>
          <p:cNvPr id="21507" name="Rectangle 3"/>
          <p:cNvSpPr>
            <a:spLocks noGrp="1" noChangeArrowheads="1"/>
          </p:cNvSpPr>
          <p:nvPr>
            <p:ph idx="1"/>
          </p:nvPr>
        </p:nvSpPr>
        <p:spPr/>
        <p:txBody>
          <a:bodyPr/>
          <a:lstStyle/>
          <a:p>
            <a:r>
              <a:rPr lang="en-US" dirty="0" smtClean="0"/>
              <a:t>GERD (</a:t>
            </a:r>
            <a:r>
              <a:rPr lang="en-US" b="1" dirty="0"/>
              <a:t>Gastroesophageal reflux </a:t>
            </a:r>
            <a:r>
              <a:rPr lang="en-US" b="1" dirty="0" smtClean="0"/>
              <a:t>disease)</a:t>
            </a:r>
            <a:endParaRPr lang="en-US" dirty="0" smtClean="0"/>
          </a:p>
          <a:p>
            <a:pPr eaLnBrk="1" hangingPunct="1"/>
            <a:r>
              <a:rPr lang="en-US" dirty="0" smtClean="0"/>
              <a:t>Diarrhea/Constipation</a:t>
            </a:r>
          </a:p>
          <a:p>
            <a:pPr eaLnBrk="1" hangingPunct="1"/>
            <a:r>
              <a:rPr lang="en-US" dirty="0" smtClean="0"/>
              <a:t>Ulcers</a:t>
            </a:r>
          </a:p>
          <a:p>
            <a:pPr eaLnBrk="1" hangingPunct="1"/>
            <a:r>
              <a:rPr lang="en-US" dirty="0" smtClean="0"/>
              <a:t>Hepatitis</a:t>
            </a:r>
          </a:p>
          <a:p>
            <a:pPr eaLnBrk="1" hangingPunct="1"/>
            <a:r>
              <a:rPr lang="en-US" dirty="0" smtClean="0"/>
              <a:t>Cancer</a:t>
            </a:r>
          </a:p>
          <a:p>
            <a:pPr eaLnBrk="1" hangingPunct="1"/>
            <a:r>
              <a:rPr lang="en-US" dirty="0" smtClean="0"/>
              <a:t>Celiac disease </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807549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328"/>
            <a:ext cx="8458200" cy="4525963"/>
          </a:xfrm>
        </p:spPr>
        <p:txBody>
          <a:bodyPr/>
          <a:lstStyle/>
          <a:p>
            <a:r>
              <a:rPr lang="en-US" dirty="0" smtClean="0"/>
              <a:t>Describe the function of the Kidney’s/Bladder.</a:t>
            </a:r>
          </a:p>
          <a:p>
            <a:r>
              <a:rPr lang="en-US" dirty="0" smtClean="0">
                <a:solidFill>
                  <a:srgbClr val="0070C0"/>
                </a:solidFill>
              </a:rPr>
              <a:t>What is a nephron?</a:t>
            </a:r>
          </a:p>
          <a:p>
            <a:r>
              <a:rPr lang="en-US" dirty="0" smtClean="0">
                <a:solidFill>
                  <a:srgbClr val="FF0000"/>
                </a:solidFill>
              </a:rPr>
              <a:t>What are some problems a person may have with their digestive system?</a:t>
            </a:r>
          </a:p>
          <a:p>
            <a:endParaRPr lang="en-US" dirty="0"/>
          </a:p>
        </p:txBody>
      </p:sp>
      <p:sp>
        <p:nvSpPr>
          <p:cNvPr id="3" name="Title 2"/>
          <p:cNvSpPr>
            <a:spLocks noGrp="1"/>
          </p:cNvSpPr>
          <p:nvPr>
            <p:ph type="title"/>
          </p:nvPr>
        </p:nvSpPr>
        <p:spPr/>
        <p:txBody>
          <a:bodyPr/>
          <a:lstStyle/>
          <a:p>
            <a:r>
              <a:rPr lang="en-US" dirty="0" smtClean="0"/>
              <a:t>October 28</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32046710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Look at Project Grading Sheet.</a:t>
            </a:r>
          </a:p>
          <a:p>
            <a:r>
              <a:rPr lang="en-US" dirty="0" smtClean="0"/>
              <a:t>Organize your portfolio into the sections that will be graded.</a:t>
            </a:r>
          </a:p>
          <a:p>
            <a:r>
              <a:rPr lang="en-US" dirty="0" smtClean="0"/>
              <a:t>Put name on grading sheet.</a:t>
            </a:r>
          </a:p>
          <a:p>
            <a:r>
              <a:rPr lang="en-US" dirty="0" smtClean="0"/>
              <a:t>Turn in grading sheet with portfolio..</a:t>
            </a:r>
          </a:p>
          <a:p>
            <a:endParaRPr lang="en-US" dirty="0" smtClean="0"/>
          </a:p>
          <a:p>
            <a:endParaRPr lang="en-US" dirty="0"/>
          </a:p>
        </p:txBody>
      </p:sp>
      <p:sp>
        <p:nvSpPr>
          <p:cNvPr id="3" name="Title 2"/>
          <p:cNvSpPr>
            <a:spLocks noGrp="1"/>
          </p:cNvSpPr>
          <p:nvPr>
            <p:ph type="title"/>
          </p:nvPr>
        </p:nvSpPr>
        <p:spPr/>
        <p:txBody>
          <a:bodyPr/>
          <a:lstStyle/>
          <a:p>
            <a:r>
              <a:rPr lang="en-US" dirty="0" smtClean="0"/>
              <a:t>October 22</a:t>
            </a:r>
            <a:r>
              <a:rPr lang="en-US" baseline="30000" dirty="0" smtClean="0"/>
              <a:t>nd</a:t>
            </a:r>
            <a:r>
              <a:rPr lang="en-US" dirty="0" smtClean="0"/>
              <a:t>, 2013</a:t>
            </a:r>
            <a:endParaRPr lang="en-US" dirty="0"/>
          </a:p>
        </p:txBody>
      </p:sp>
    </p:spTree>
    <p:extLst>
      <p:ext uri="{BB962C8B-B14F-4D97-AF65-F5344CB8AC3E}">
        <p14:creationId xmlns:p14="http://schemas.microsoft.com/office/powerpoint/2010/main" val="32591339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GERD</a:t>
            </a:r>
          </a:p>
        </p:txBody>
      </p:sp>
      <p:sp>
        <p:nvSpPr>
          <p:cNvPr id="22531" name="Content Placeholder 2"/>
          <p:cNvSpPr>
            <a:spLocks noGrp="1"/>
          </p:cNvSpPr>
          <p:nvPr>
            <p:ph idx="1"/>
          </p:nvPr>
        </p:nvSpPr>
        <p:spPr/>
        <p:txBody>
          <a:bodyPr/>
          <a:lstStyle/>
          <a:p>
            <a:r>
              <a:rPr lang="en-US" smtClean="0"/>
              <a:t>Gastro Esophageal Reflux Disease</a:t>
            </a:r>
          </a:p>
          <a:p>
            <a:r>
              <a:rPr lang="en-US" smtClean="0"/>
              <a:t>AKA- Heart burn, Gas</a:t>
            </a:r>
          </a:p>
          <a:p>
            <a:r>
              <a:rPr lang="en-US" smtClean="0"/>
              <a:t>Symptoms/Results:</a:t>
            </a:r>
          </a:p>
          <a:p>
            <a:pPr lvl="1"/>
            <a:r>
              <a:rPr lang="en-US" smtClean="0"/>
              <a:t>Pain and discomfort of the chest </a:t>
            </a:r>
          </a:p>
          <a:p>
            <a:pPr lvl="1"/>
            <a:r>
              <a:rPr lang="en-US" smtClean="0"/>
              <a:t>Cough</a:t>
            </a:r>
          </a:p>
          <a:p>
            <a:pPr lvl="1"/>
            <a:r>
              <a:rPr lang="en-US" smtClean="0"/>
              <a:t>Trouble swallowing </a:t>
            </a:r>
          </a:p>
          <a:p>
            <a:pPr lvl="1"/>
            <a:r>
              <a:rPr lang="en-US" smtClean="0"/>
              <a:t>Asthma attacks</a:t>
            </a:r>
          </a:p>
          <a:p>
            <a:pPr lvl="1"/>
            <a:r>
              <a:rPr lang="en-US" smtClean="0"/>
              <a:t>Esophageal damage</a:t>
            </a:r>
          </a:p>
          <a:p>
            <a:pPr lvl="1"/>
            <a:r>
              <a:rPr lang="en-US" smtClean="0"/>
              <a:t>Cancer</a:t>
            </a:r>
          </a:p>
          <a:p>
            <a:pPr lvl="1"/>
            <a:endParaRPr lang="en-US" smtClean="0"/>
          </a:p>
        </p:txBody>
      </p:sp>
    </p:spTree>
    <p:extLst>
      <p:ext uri="{BB962C8B-B14F-4D97-AF65-F5344CB8AC3E}">
        <p14:creationId xmlns:p14="http://schemas.microsoft.com/office/powerpoint/2010/main" val="628844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481328"/>
            <a:ext cx="2057400" cy="4919472"/>
          </a:xfrm>
        </p:spPr>
        <p:txBody>
          <a:bodyPr/>
          <a:lstStyle/>
          <a:p>
            <a:r>
              <a:rPr lang="en-US" sz="2000" dirty="0" smtClean="0"/>
              <a:t>Digestion/Metabolism</a:t>
            </a:r>
          </a:p>
          <a:p>
            <a:r>
              <a:rPr lang="en-US" sz="2000" dirty="0" smtClean="0"/>
              <a:t>Absorption</a:t>
            </a:r>
          </a:p>
          <a:p>
            <a:r>
              <a:rPr lang="en-US" sz="2000" dirty="0" smtClean="0"/>
              <a:t>Elimination</a:t>
            </a:r>
          </a:p>
          <a:p>
            <a:r>
              <a:rPr lang="en-US" sz="2000" dirty="0" smtClean="0"/>
              <a:t>Villi</a:t>
            </a:r>
          </a:p>
          <a:p>
            <a:r>
              <a:rPr lang="en-US" sz="2000" dirty="0" smtClean="0"/>
              <a:t>Colon</a:t>
            </a:r>
          </a:p>
          <a:p>
            <a:r>
              <a:rPr lang="en-US" sz="2000" dirty="0" smtClean="0"/>
              <a:t>Liver</a:t>
            </a:r>
          </a:p>
          <a:p>
            <a:r>
              <a:rPr lang="en-US" sz="2000" dirty="0" smtClean="0"/>
              <a:t>Kidney</a:t>
            </a:r>
          </a:p>
          <a:p>
            <a:r>
              <a:rPr lang="en-US" sz="2000" dirty="0" smtClean="0"/>
              <a:t>Bolus</a:t>
            </a:r>
          </a:p>
          <a:p>
            <a:r>
              <a:rPr lang="en-US" sz="2000" dirty="0" smtClean="0"/>
              <a:t>Mastication</a:t>
            </a:r>
          </a:p>
          <a:p>
            <a:r>
              <a:rPr lang="en-US" sz="2000" dirty="0" smtClean="0"/>
              <a:t>Esophagus</a:t>
            </a:r>
          </a:p>
          <a:p>
            <a:r>
              <a:rPr lang="en-US" sz="2000" dirty="0" smtClean="0"/>
              <a:t>Peristalsis</a:t>
            </a:r>
          </a:p>
          <a:p>
            <a:r>
              <a:rPr lang="en-US" sz="2000" dirty="0" smtClean="0"/>
              <a:t>Bile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Vocabulary</a:t>
            </a:r>
            <a:endParaRPr lang="en-US" dirty="0"/>
          </a:p>
        </p:txBody>
      </p:sp>
      <p:sp>
        <p:nvSpPr>
          <p:cNvPr id="5" name="TextBox 4"/>
          <p:cNvSpPr txBox="1"/>
          <p:nvPr/>
        </p:nvSpPr>
        <p:spPr>
          <a:xfrm>
            <a:off x="2590800" y="1600200"/>
            <a:ext cx="2286000" cy="5170646"/>
          </a:xfrm>
          <a:prstGeom prst="rect">
            <a:avLst/>
          </a:prstGeom>
          <a:noFill/>
        </p:spPr>
        <p:txBody>
          <a:bodyPr wrap="square" rtlCol="0">
            <a:spAutoFit/>
          </a:bodyPr>
          <a:lstStyle/>
          <a:p>
            <a:pPr marL="285750" indent="-285750">
              <a:buFont typeface="Arial" pitchFamily="34" charset="0"/>
              <a:buChar char="•"/>
            </a:pPr>
            <a:r>
              <a:rPr lang="en-US" sz="2000" dirty="0" smtClean="0"/>
              <a:t>Pancreas</a:t>
            </a:r>
          </a:p>
          <a:p>
            <a:pPr marL="285750" indent="-285750">
              <a:buFont typeface="Arial" pitchFamily="34" charset="0"/>
              <a:buChar char="•"/>
            </a:pPr>
            <a:r>
              <a:rPr lang="en-US" sz="2000" dirty="0" smtClean="0"/>
              <a:t>Gall bladder</a:t>
            </a:r>
          </a:p>
          <a:p>
            <a:pPr marL="285750" indent="-285750">
              <a:buFont typeface="Arial" pitchFamily="34" charset="0"/>
              <a:buChar char="•"/>
            </a:pPr>
            <a:r>
              <a:rPr lang="en-US" sz="2000" dirty="0" smtClean="0"/>
              <a:t>Kidney’s</a:t>
            </a:r>
          </a:p>
          <a:p>
            <a:pPr marL="285750" indent="-285750">
              <a:buFont typeface="Arial" pitchFamily="34" charset="0"/>
              <a:buChar char="•"/>
            </a:pPr>
            <a:r>
              <a:rPr lang="en-US" sz="2000" dirty="0" smtClean="0"/>
              <a:t>Nephron</a:t>
            </a:r>
          </a:p>
          <a:p>
            <a:pPr marL="285750" indent="-285750">
              <a:buFont typeface="Arial" pitchFamily="34" charset="0"/>
              <a:buChar char="•"/>
            </a:pPr>
            <a:r>
              <a:rPr lang="en-US" sz="2000" dirty="0" smtClean="0"/>
              <a:t>Small Intestine</a:t>
            </a:r>
          </a:p>
          <a:p>
            <a:pPr marL="285750" indent="-285750">
              <a:buFont typeface="Arial" pitchFamily="34" charset="0"/>
              <a:buChar char="•"/>
            </a:pPr>
            <a:r>
              <a:rPr lang="en-US" sz="2000" dirty="0" smtClean="0"/>
              <a:t>Stomach</a:t>
            </a:r>
          </a:p>
          <a:p>
            <a:pPr marL="285750" indent="-285750">
              <a:buFont typeface="Arial" pitchFamily="34" charset="0"/>
              <a:buChar char="•"/>
            </a:pPr>
            <a:r>
              <a:rPr lang="en-US" sz="2000" dirty="0" smtClean="0"/>
              <a:t>Bladder</a:t>
            </a:r>
          </a:p>
          <a:p>
            <a:pPr marL="285750" indent="-285750">
              <a:buFont typeface="Arial" pitchFamily="34" charset="0"/>
              <a:buChar char="•"/>
            </a:pPr>
            <a:r>
              <a:rPr lang="en-US" sz="2000" dirty="0" smtClean="0"/>
              <a:t>Hepatitis</a:t>
            </a:r>
          </a:p>
          <a:p>
            <a:pPr marL="285750" indent="-285750">
              <a:buFont typeface="Arial" pitchFamily="34" charset="0"/>
              <a:buChar char="•"/>
            </a:pPr>
            <a:r>
              <a:rPr lang="en-US" sz="2000" dirty="0" smtClean="0"/>
              <a:t>Celiac disease</a:t>
            </a:r>
          </a:p>
          <a:p>
            <a:pPr marL="285750" indent="-285750">
              <a:buFont typeface="Arial" pitchFamily="34" charset="0"/>
              <a:buChar char="•"/>
            </a:pPr>
            <a:r>
              <a:rPr lang="en-US" sz="2000" dirty="0" smtClean="0"/>
              <a:t>GERD</a:t>
            </a:r>
          </a:p>
          <a:p>
            <a:pPr marL="285750" indent="-285750">
              <a:buFont typeface="Arial" pitchFamily="34" charset="0"/>
              <a:buChar char="•"/>
            </a:pPr>
            <a:r>
              <a:rPr lang="en-US" sz="2000" dirty="0" smtClean="0"/>
              <a:t>Ulcer</a:t>
            </a:r>
          </a:p>
          <a:p>
            <a:pPr marL="285750" indent="-285750">
              <a:buFont typeface="Arial" pitchFamily="34" charset="0"/>
              <a:buChar char="•"/>
            </a:pPr>
            <a:endParaRPr lang="en-US" sz="2000"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Tree>
    <p:extLst>
      <p:ext uri="{BB962C8B-B14F-4D97-AF65-F5344CB8AC3E}">
        <p14:creationId xmlns:p14="http://schemas.microsoft.com/office/powerpoint/2010/main" val="1971598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How to relieve GERD</a:t>
            </a:r>
          </a:p>
        </p:txBody>
      </p:sp>
      <p:sp>
        <p:nvSpPr>
          <p:cNvPr id="23555" name="Content Placeholder 2"/>
          <p:cNvSpPr>
            <a:spLocks noGrp="1"/>
          </p:cNvSpPr>
          <p:nvPr>
            <p:ph idx="1"/>
          </p:nvPr>
        </p:nvSpPr>
        <p:spPr/>
        <p:txBody>
          <a:bodyPr/>
          <a:lstStyle/>
          <a:p>
            <a:r>
              <a:rPr lang="en-US" smtClean="0"/>
              <a:t>Do not smoke</a:t>
            </a:r>
          </a:p>
          <a:p>
            <a:r>
              <a:rPr lang="en-US" smtClean="0"/>
              <a:t>Avoid foods that cause GERD</a:t>
            </a:r>
          </a:p>
          <a:p>
            <a:pPr lvl="1"/>
            <a:r>
              <a:rPr lang="en-US" smtClean="0"/>
              <a:t>Citrus foods</a:t>
            </a:r>
          </a:p>
          <a:p>
            <a:pPr lvl="1"/>
            <a:r>
              <a:rPr lang="en-US" smtClean="0"/>
              <a:t>Fried foods</a:t>
            </a:r>
          </a:p>
          <a:p>
            <a:pPr lvl="1"/>
            <a:r>
              <a:rPr lang="en-US" smtClean="0"/>
              <a:t>Chocolate</a:t>
            </a:r>
          </a:p>
          <a:p>
            <a:pPr lvl="1"/>
            <a:r>
              <a:rPr lang="en-US" smtClean="0"/>
              <a:t>Spicy foods</a:t>
            </a:r>
          </a:p>
          <a:p>
            <a:pPr lvl="1"/>
            <a:r>
              <a:rPr lang="en-US" smtClean="0"/>
              <a:t>Tomato based foods</a:t>
            </a:r>
          </a:p>
          <a:p>
            <a:pPr lvl="1"/>
            <a:r>
              <a:rPr lang="en-US" smtClean="0"/>
              <a:t>Smaller meals, more frequent meals</a:t>
            </a:r>
          </a:p>
          <a:p>
            <a:pPr lvl="1"/>
            <a:r>
              <a:rPr lang="en-US" smtClean="0"/>
              <a:t>Avoid laying down for about 3 hours after a meal</a:t>
            </a:r>
          </a:p>
        </p:txBody>
      </p:sp>
    </p:spTree>
    <p:extLst>
      <p:ext uri="{BB962C8B-B14F-4D97-AF65-F5344CB8AC3E}">
        <p14:creationId xmlns:p14="http://schemas.microsoft.com/office/powerpoint/2010/main" val="28067890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Try to answer the following questions by yourself, then compare answers with a peer.</a:t>
            </a:r>
          </a:p>
          <a:p>
            <a:endParaRPr lang="en-US" dirty="0"/>
          </a:p>
          <a:p>
            <a:r>
              <a:rPr lang="en-US" dirty="0" smtClean="0"/>
              <a:t>What is the study of nutrition?</a:t>
            </a:r>
          </a:p>
          <a:p>
            <a:r>
              <a:rPr lang="en-US" dirty="0" smtClean="0"/>
              <a:t>What are nutrients?</a:t>
            </a:r>
          </a:p>
          <a:p>
            <a:r>
              <a:rPr lang="en-US" dirty="0" smtClean="0"/>
              <a:t>What functions do the individual nutrients carry out? (Fat does what?)</a:t>
            </a:r>
            <a:endParaRPr lang="en-US" dirty="0"/>
          </a:p>
        </p:txBody>
      </p:sp>
      <p:sp>
        <p:nvSpPr>
          <p:cNvPr id="3" name="Title 2"/>
          <p:cNvSpPr>
            <a:spLocks noGrp="1"/>
          </p:cNvSpPr>
          <p:nvPr>
            <p:ph type="title"/>
          </p:nvPr>
        </p:nvSpPr>
        <p:spPr/>
        <p:txBody>
          <a:bodyPr/>
          <a:lstStyle/>
          <a:p>
            <a:r>
              <a:rPr lang="en-US" dirty="0" smtClean="0"/>
              <a:t>Bell Ringer    11/4/13</a:t>
            </a:r>
            <a:endParaRPr lang="en-US" dirty="0"/>
          </a:p>
        </p:txBody>
      </p:sp>
    </p:spTree>
    <p:extLst>
      <p:ext uri="{BB962C8B-B14F-4D97-AF65-F5344CB8AC3E}">
        <p14:creationId xmlns:p14="http://schemas.microsoft.com/office/powerpoint/2010/main" val="10861751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u="sng" smtClean="0">
                <a:solidFill>
                  <a:srgbClr val="7B9899"/>
                </a:solidFill>
              </a:rPr>
              <a:t>Nutrition</a:t>
            </a:r>
          </a:p>
        </p:txBody>
      </p:sp>
      <p:sp>
        <p:nvSpPr>
          <p:cNvPr id="31747" name="Rectangle 3"/>
          <p:cNvSpPr>
            <a:spLocks noGrp="1" noChangeArrowheads="1"/>
          </p:cNvSpPr>
          <p:nvPr>
            <p:ph sz="quarter" idx="1"/>
          </p:nvPr>
        </p:nvSpPr>
        <p:spPr>
          <a:xfrm>
            <a:off x="301625" y="1527175"/>
            <a:ext cx="8504238" cy="4572000"/>
          </a:xfrm>
        </p:spPr>
        <p:txBody>
          <a:bodyPr>
            <a:normAutofit lnSpcReduction="10000"/>
          </a:bodyPr>
          <a:lstStyle/>
          <a:p>
            <a:pPr eaLnBrk="1" hangingPunct="1"/>
            <a:r>
              <a:rPr lang="en-US" sz="3600" b="1" u="sng" dirty="0" smtClean="0"/>
              <a:t>Nutrition- </a:t>
            </a:r>
            <a:r>
              <a:rPr lang="en-US" sz="3600" dirty="0" smtClean="0"/>
              <a:t>The process of learning about/analyzing food, then using knowledge for good health.</a:t>
            </a:r>
          </a:p>
          <a:p>
            <a:pPr marL="109728" indent="0" eaLnBrk="1" hangingPunct="1">
              <a:buNone/>
            </a:pPr>
            <a:r>
              <a:rPr lang="en-US" sz="3600" b="1" u="sng" dirty="0" smtClean="0"/>
              <a:t>LQ’s</a:t>
            </a:r>
            <a:endParaRPr lang="en-US" sz="3600" b="1" u="sng" dirty="0"/>
          </a:p>
          <a:p>
            <a:pPr eaLnBrk="1" hangingPunct="1"/>
            <a:r>
              <a:rPr lang="en-US" sz="3600" dirty="0" smtClean="0"/>
              <a:t>How do most Americans make their food choices?</a:t>
            </a:r>
          </a:p>
          <a:p>
            <a:pPr eaLnBrk="1" hangingPunct="1"/>
            <a:r>
              <a:rPr lang="en-US" sz="3600" dirty="0" smtClean="0"/>
              <a:t>How should you make food choices?</a:t>
            </a:r>
          </a:p>
        </p:txBody>
      </p:sp>
    </p:spTree>
    <p:extLst>
      <p:ext uri="{BB962C8B-B14F-4D97-AF65-F5344CB8AC3E}">
        <p14:creationId xmlns:p14="http://schemas.microsoft.com/office/powerpoint/2010/main" val="12075188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solidFill>
                  <a:srgbClr val="7B9899"/>
                </a:solidFill>
              </a:rPr>
              <a:t>Nutrition</a:t>
            </a:r>
          </a:p>
        </p:txBody>
      </p:sp>
      <p:sp>
        <p:nvSpPr>
          <p:cNvPr id="32771" name="Rectangle 3"/>
          <p:cNvSpPr>
            <a:spLocks noGrp="1" noChangeArrowheads="1"/>
          </p:cNvSpPr>
          <p:nvPr>
            <p:ph sz="quarter" idx="1"/>
          </p:nvPr>
        </p:nvSpPr>
        <p:spPr>
          <a:xfrm>
            <a:off x="301625" y="1527175"/>
            <a:ext cx="8504238" cy="4572000"/>
          </a:xfrm>
        </p:spPr>
        <p:txBody>
          <a:bodyPr>
            <a:normAutofit lnSpcReduction="10000"/>
          </a:bodyPr>
          <a:lstStyle/>
          <a:p>
            <a:pPr eaLnBrk="1" hangingPunct="1"/>
            <a:r>
              <a:rPr lang="en-US" sz="3200" b="1" u="sng" dirty="0" smtClean="0"/>
              <a:t>Diet-</a:t>
            </a:r>
            <a:r>
              <a:rPr lang="en-US" sz="3200" dirty="0" smtClean="0"/>
              <a:t>Everything you eat and drink regularly. So in actuality all people are on a diet. </a:t>
            </a:r>
          </a:p>
          <a:p>
            <a:pPr marL="109728" indent="0" eaLnBrk="1" hangingPunct="1">
              <a:buNone/>
            </a:pPr>
            <a:r>
              <a:rPr lang="en-US" sz="3200" b="1" u="sng" dirty="0" smtClean="0"/>
              <a:t>LQ’s</a:t>
            </a:r>
            <a:endParaRPr lang="en-US" sz="3200" b="1" u="sng" dirty="0"/>
          </a:p>
          <a:p>
            <a:pPr eaLnBrk="1" hangingPunct="1"/>
            <a:r>
              <a:rPr lang="en-US" sz="3200" dirty="0" smtClean="0"/>
              <a:t>What is the misconception (misunderstanding) that people make about a diet?</a:t>
            </a:r>
          </a:p>
          <a:p>
            <a:pPr eaLnBrk="1" hangingPunct="1"/>
            <a:r>
              <a:rPr lang="en-US" sz="3200" dirty="0" smtClean="0"/>
              <a:t>Why is the delusion about a diet harmful?</a:t>
            </a:r>
          </a:p>
          <a:p>
            <a:pPr eaLnBrk="1" hangingPunct="1"/>
            <a:endParaRPr lang="en-US" sz="3200" dirty="0"/>
          </a:p>
          <a:p>
            <a:pPr eaLnBrk="1" hangingPunct="1"/>
            <a:endParaRPr lang="en-US" sz="3200" dirty="0" smtClean="0"/>
          </a:p>
        </p:txBody>
      </p:sp>
    </p:spTree>
    <p:extLst>
      <p:ext uri="{BB962C8B-B14F-4D97-AF65-F5344CB8AC3E}">
        <p14:creationId xmlns:p14="http://schemas.microsoft.com/office/powerpoint/2010/main" val="22476482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is nutrition?</a:t>
            </a:r>
          </a:p>
          <a:p>
            <a:r>
              <a:rPr lang="en-US" dirty="0" smtClean="0"/>
              <a:t>What is a diet?</a:t>
            </a:r>
          </a:p>
          <a:p>
            <a:r>
              <a:rPr lang="en-US" dirty="0" smtClean="0"/>
              <a:t>Why is it dangerous for a teen to “diet”?</a:t>
            </a:r>
            <a:endParaRPr lang="en-US" dirty="0"/>
          </a:p>
        </p:txBody>
      </p:sp>
      <p:sp>
        <p:nvSpPr>
          <p:cNvPr id="3" name="Title 2"/>
          <p:cNvSpPr>
            <a:spLocks noGrp="1"/>
          </p:cNvSpPr>
          <p:nvPr>
            <p:ph type="title"/>
          </p:nvPr>
        </p:nvSpPr>
        <p:spPr/>
        <p:txBody>
          <a:bodyPr/>
          <a:lstStyle/>
          <a:p>
            <a:r>
              <a:rPr lang="en-US" dirty="0" smtClean="0"/>
              <a:t>November 5</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3504033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solidFill>
                  <a:srgbClr val="7B9899"/>
                </a:solidFill>
              </a:rPr>
              <a:t>Nutrition </a:t>
            </a:r>
          </a:p>
        </p:txBody>
      </p:sp>
      <p:sp>
        <p:nvSpPr>
          <p:cNvPr id="20483" name="Rectangle 3"/>
          <p:cNvSpPr>
            <a:spLocks noGrp="1" noChangeArrowheads="1"/>
          </p:cNvSpPr>
          <p:nvPr>
            <p:ph sz="quarter" idx="1"/>
          </p:nvPr>
        </p:nvSpPr>
        <p:spPr>
          <a:xfrm>
            <a:off x="301625" y="1527175"/>
            <a:ext cx="8504238" cy="4873625"/>
          </a:xfrm>
        </p:spPr>
        <p:txBody>
          <a:bodyPr/>
          <a:lstStyle/>
          <a:p>
            <a:pPr eaLnBrk="1" hangingPunct="1">
              <a:lnSpc>
                <a:spcPct val="80000"/>
              </a:lnSpc>
              <a:defRPr/>
            </a:pPr>
            <a:r>
              <a:rPr lang="en-US" sz="2800" b="1" u="sng" dirty="0" smtClean="0"/>
              <a:t>Nutrients-  </a:t>
            </a:r>
            <a:r>
              <a:rPr lang="en-US" sz="2800" dirty="0" smtClean="0"/>
              <a:t>Substances found in foods that our bodies need to grow, have energy, and stay healthy.</a:t>
            </a:r>
          </a:p>
          <a:p>
            <a:pPr eaLnBrk="1" hangingPunct="1">
              <a:lnSpc>
                <a:spcPct val="80000"/>
              </a:lnSpc>
              <a:defRPr/>
            </a:pPr>
            <a:r>
              <a:rPr lang="en-US" sz="2800" b="1" u="sng" dirty="0" smtClean="0"/>
              <a:t>Types of nutrients</a:t>
            </a:r>
            <a:r>
              <a:rPr lang="en-US" sz="2800" dirty="0" smtClean="0"/>
              <a:t>:</a:t>
            </a:r>
          </a:p>
          <a:p>
            <a:pPr lvl="1" eaLnBrk="1" hangingPunct="1">
              <a:lnSpc>
                <a:spcPct val="80000"/>
              </a:lnSpc>
              <a:defRPr/>
            </a:pPr>
            <a:r>
              <a:rPr lang="en-US" sz="2400" dirty="0" smtClean="0">
                <a:solidFill>
                  <a:schemeClr val="tx1"/>
                </a:solidFill>
              </a:rPr>
              <a:t>Carbohydrates</a:t>
            </a:r>
          </a:p>
          <a:p>
            <a:pPr lvl="1" eaLnBrk="1" hangingPunct="1">
              <a:lnSpc>
                <a:spcPct val="80000"/>
              </a:lnSpc>
              <a:defRPr/>
            </a:pPr>
            <a:r>
              <a:rPr lang="en-US" sz="2400" dirty="0" smtClean="0">
                <a:solidFill>
                  <a:schemeClr val="tx1"/>
                </a:solidFill>
              </a:rPr>
              <a:t>Fats</a:t>
            </a:r>
          </a:p>
          <a:p>
            <a:pPr lvl="1" eaLnBrk="1" hangingPunct="1">
              <a:lnSpc>
                <a:spcPct val="80000"/>
              </a:lnSpc>
              <a:defRPr/>
            </a:pPr>
            <a:r>
              <a:rPr lang="en-US" sz="2400" dirty="0" smtClean="0">
                <a:solidFill>
                  <a:schemeClr val="tx1"/>
                </a:solidFill>
              </a:rPr>
              <a:t>Proteins</a:t>
            </a:r>
          </a:p>
          <a:p>
            <a:pPr lvl="1" eaLnBrk="1" hangingPunct="1">
              <a:lnSpc>
                <a:spcPct val="80000"/>
              </a:lnSpc>
              <a:defRPr/>
            </a:pPr>
            <a:r>
              <a:rPr lang="en-US" sz="2400" dirty="0" smtClean="0">
                <a:solidFill>
                  <a:schemeClr val="tx1"/>
                </a:solidFill>
              </a:rPr>
              <a:t>Minerals</a:t>
            </a:r>
          </a:p>
          <a:p>
            <a:pPr lvl="1" eaLnBrk="1" hangingPunct="1">
              <a:lnSpc>
                <a:spcPct val="80000"/>
              </a:lnSpc>
              <a:defRPr/>
            </a:pPr>
            <a:r>
              <a:rPr lang="en-US" sz="2400" dirty="0" smtClean="0">
                <a:solidFill>
                  <a:schemeClr val="tx1"/>
                </a:solidFill>
              </a:rPr>
              <a:t>Vitamins</a:t>
            </a:r>
          </a:p>
          <a:p>
            <a:pPr lvl="1" eaLnBrk="1" hangingPunct="1">
              <a:lnSpc>
                <a:spcPct val="80000"/>
              </a:lnSpc>
              <a:defRPr/>
            </a:pPr>
            <a:r>
              <a:rPr lang="en-US" sz="2400" dirty="0" smtClean="0">
                <a:solidFill>
                  <a:schemeClr val="tx1"/>
                </a:solidFill>
              </a:rPr>
              <a:t>Water</a:t>
            </a:r>
          </a:p>
          <a:p>
            <a:pPr marL="274638" lvl="1" indent="0" eaLnBrk="1" hangingPunct="1">
              <a:lnSpc>
                <a:spcPct val="80000"/>
              </a:lnSpc>
              <a:buFont typeface="Wingdings" pitchFamily="2" charset="2"/>
              <a:buNone/>
              <a:defRPr/>
            </a:pPr>
            <a:r>
              <a:rPr lang="en-US" sz="4000" b="1" u="sng" dirty="0" smtClean="0">
                <a:solidFill>
                  <a:schemeClr val="tx1"/>
                </a:solidFill>
              </a:rPr>
              <a:t>Secondary Nutrients</a:t>
            </a:r>
          </a:p>
          <a:p>
            <a:pPr lvl="1" eaLnBrk="1" hangingPunct="1">
              <a:lnSpc>
                <a:spcPct val="80000"/>
              </a:lnSpc>
              <a:defRPr/>
            </a:pPr>
            <a:r>
              <a:rPr lang="en-US" sz="2400" dirty="0" smtClean="0">
                <a:solidFill>
                  <a:schemeClr val="tx1"/>
                </a:solidFill>
              </a:rPr>
              <a:t>Fiber</a:t>
            </a:r>
          </a:p>
          <a:p>
            <a:pPr lvl="1" eaLnBrk="1" hangingPunct="1">
              <a:lnSpc>
                <a:spcPct val="80000"/>
              </a:lnSpc>
              <a:defRPr/>
            </a:pPr>
            <a:r>
              <a:rPr lang="en-US" sz="2400" dirty="0" smtClean="0">
                <a:solidFill>
                  <a:schemeClr val="tx1"/>
                </a:solidFill>
              </a:rPr>
              <a:t>Antioxidants</a:t>
            </a:r>
          </a:p>
        </p:txBody>
      </p:sp>
    </p:spTree>
    <p:extLst>
      <p:ext uri="{BB962C8B-B14F-4D97-AF65-F5344CB8AC3E}">
        <p14:creationId xmlns:p14="http://schemas.microsoft.com/office/powerpoint/2010/main" val="31682841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Summarize in 30 words or less what you have learned about the Nutrients/Calories (write in complete sentences).</a:t>
            </a:r>
          </a:p>
          <a:p>
            <a:r>
              <a:rPr lang="en-US" dirty="0" smtClean="0"/>
              <a:t>Share your summary with a partner.</a:t>
            </a:r>
          </a:p>
          <a:p>
            <a:r>
              <a:rPr lang="en-US" dirty="0" smtClean="0"/>
              <a:t>Place T.O.D. in bin, make sure your name is on it.</a:t>
            </a:r>
            <a:endParaRPr lang="en-US" dirty="0"/>
          </a:p>
        </p:txBody>
      </p:sp>
      <p:sp>
        <p:nvSpPr>
          <p:cNvPr id="3" name="Title 2"/>
          <p:cNvSpPr>
            <a:spLocks noGrp="1"/>
          </p:cNvSpPr>
          <p:nvPr>
            <p:ph type="title"/>
          </p:nvPr>
        </p:nvSpPr>
        <p:spPr/>
        <p:txBody>
          <a:bodyPr/>
          <a:lstStyle/>
          <a:p>
            <a:r>
              <a:rPr lang="en-US" dirty="0" smtClean="0"/>
              <a:t>T.O.D</a:t>
            </a:r>
            <a:endParaRPr lang="en-US" dirty="0"/>
          </a:p>
        </p:txBody>
      </p:sp>
    </p:spTree>
    <p:extLst>
      <p:ext uri="{BB962C8B-B14F-4D97-AF65-F5344CB8AC3E}">
        <p14:creationId xmlns:p14="http://schemas.microsoft.com/office/powerpoint/2010/main" val="18034929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Read article.</a:t>
            </a:r>
          </a:p>
          <a:p>
            <a:r>
              <a:rPr lang="en-US" dirty="0" smtClean="0"/>
              <a:t>Circle any words you do not understand.</a:t>
            </a:r>
          </a:p>
          <a:p>
            <a:r>
              <a:rPr lang="en-US" dirty="0" smtClean="0"/>
              <a:t>Summarize article.</a:t>
            </a:r>
          </a:p>
          <a:p>
            <a:r>
              <a:rPr lang="en-US" dirty="0" smtClean="0"/>
              <a:t>Re-read the </a:t>
            </a:r>
            <a:r>
              <a:rPr lang="en-US" u="sng" dirty="0" smtClean="0"/>
              <a:t>Proposed Policy Changes.</a:t>
            </a:r>
          </a:p>
          <a:p>
            <a:r>
              <a:rPr lang="en-US" dirty="0" smtClean="0"/>
              <a:t>Choose one of the changes and explain how you believe it would help change</a:t>
            </a:r>
            <a:r>
              <a:rPr lang="en-US" b="1" u="sng" dirty="0" smtClean="0"/>
              <a:t> America's Negative Food Culture. </a:t>
            </a:r>
            <a:endParaRPr lang="en-US" b="1" u="sng" dirty="0"/>
          </a:p>
          <a:p>
            <a:r>
              <a:rPr lang="en-US" b="1" u="sng" dirty="0" smtClean="0"/>
              <a:t>Use complete sentences and proper grammar.</a:t>
            </a:r>
          </a:p>
          <a:p>
            <a:r>
              <a:rPr lang="en-US" dirty="0" smtClean="0"/>
              <a:t>Turn into bin when completed.</a:t>
            </a:r>
            <a:endParaRPr lang="en-US" dirty="0"/>
          </a:p>
        </p:txBody>
      </p:sp>
      <p:sp>
        <p:nvSpPr>
          <p:cNvPr id="3" name="Title 2"/>
          <p:cNvSpPr>
            <a:spLocks noGrp="1"/>
          </p:cNvSpPr>
          <p:nvPr>
            <p:ph type="title"/>
          </p:nvPr>
        </p:nvSpPr>
        <p:spPr/>
        <p:txBody>
          <a:bodyPr/>
          <a:lstStyle/>
          <a:p>
            <a:r>
              <a:rPr lang="en-US" dirty="0" smtClean="0"/>
              <a:t>Reading writing assignment</a:t>
            </a:r>
            <a:endParaRPr lang="en-US" dirty="0"/>
          </a:p>
        </p:txBody>
      </p:sp>
    </p:spTree>
    <p:extLst>
      <p:ext uri="{BB962C8B-B14F-4D97-AF65-F5344CB8AC3E}">
        <p14:creationId xmlns:p14="http://schemas.microsoft.com/office/powerpoint/2010/main" val="959968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 Nutrition and Diet.</a:t>
            </a:r>
          </a:p>
          <a:p>
            <a:r>
              <a:rPr lang="en-US" dirty="0" smtClean="0"/>
              <a:t>What are the 6 nutrients?</a:t>
            </a:r>
          </a:p>
          <a:p>
            <a:r>
              <a:rPr lang="en-US" dirty="0" smtClean="0"/>
              <a:t>What other substances are necessary to your diet?</a:t>
            </a:r>
          </a:p>
          <a:p>
            <a:endParaRPr lang="en-US" dirty="0"/>
          </a:p>
        </p:txBody>
      </p:sp>
      <p:sp>
        <p:nvSpPr>
          <p:cNvPr id="3" name="Title 2"/>
          <p:cNvSpPr>
            <a:spLocks noGrp="1"/>
          </p:cNvSpPr>
          <p:nvPr>
            <p:ph type="title"/>
          </p:nvPr>
        </p:nvSpPr>
        <p:spPr/>
        <p:txBody>
          <a:bodyPr/>
          <a:lstStyle/>
          <a:p>
            <a:r>
              <a:rPr lang="en-US" dirty="0" smtClean="0"/>
              <a:t>October 29</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4069504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lstStyle/>
          <a:p>
            <a:r>
              <a:rPr lang="en-US" smtClean="0"/>
              <a:t>Calories</a:t>
            </a:r>
          </a:p>
        </p:txBody>
      </p:sp>
      <p:sp>
        <p:nvSpPr>
          <p:cNvPr id="48131" name="Content Placeholder 2"/>
          <p:cNvSpPr>
            <a:spLocks noGrp="1"/>
          </p:cNvSpPr>
          <p:nvPr>
            <p:ph sz="quarter" idx="1"/>
          </p:nvPr>
        </p:nvSpPr>
        <p:spPr>
          <a:xfrm>
            <a:off x="612775" y="1600200"/>
            <a:ext cx="8153400" cy="4495800"/>
          </a:xfrm>
        </p:spPr>
        <p:txBody>
          <a:bodyPr/>
          <a:lstStyle/>
          <a:p>
            <a:r>
              <a:rPr lang="en-US" smtClean="0"/>
              <a:t>A calorie is a unit of energy that a food contains. Most things we consume have calories (not water).</a:t>
            </a:r>
          </a:p>
          <a:p>
            <a:r>
              <a:rPr lang="en-US" smtClean="0"/>
              <a:t>Calories that are not used will be stored as fat.</a:t>
            </a:r>
          </a:p>
          <a:p>
            <a:r>
              <a:rPr lang="en-US" smtClean="0"/>
              <a:t>Balancing calories with exercise is important to achieving Wellness.</a:t>
            </a:r>
          </a:p>
        </p:txBody>
      </p:sp>
    </p:spTree>
    <p:extLst>
      <p:ext uri="{BB962C8B-B14F-4D97-AF65-F5344CB8AC3E}">
        <p14:creationId xmlns:p14="http://schemas.microsoft.com/office/powerpoint/2010/main" val="1794102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990600"/>
            <a:ext cx="8229600" cy="5029200"/>
          </a:xfrm>
        </p:spPr>
        <p:txBody>
          <a:bodyPr>
            <a:normAutofit fontScale="92500" lnSpcReduction="10000"/>
          </a:bodyPr>
          <a:lstStyle/>
          <a:p>
            <a:r>
              <a:rPr lang="en-US" dirty="0" smtClean="0"/>
              <a:t>What structures make up the Digestive system?</a:t>
            </a:r>
          </a:p>
          <a:p>
            <a:r>
              <a:rPr lang="en-US" dirty="0" smtClean="0"/>
              <a:t>The functions of the digestive system are</a:t>
            </a:r>
          </a:p>
          <a:p>
            <a:r>
              <a:rPr lang="en-US" dirty="0" smtClean="0"/>
              <a:t>A.</a:t>
            </a:r>
          </a:p>
          <a:p>
            <a:r>
              <a:rPr lang="en-US" dirty="0" smtClean="0"/>
              <a:t>B.</a:t>
            </a:r>
          </a:p>
          <a:p>
            <a:r>
              <a:rPr lang="en-US" dirty="0" smtClean="0"/>
              <a:t>C.</a:t>
            </a:r>
          </a:p>
          <a:p>
            <a:r>
              <a:rPr lang="en-US" dirty="0" smtClean="0"/>
              <a:t>Explain the process of Digestion/Metabolism.</a:t>
            </a:r>
          </a:p>
          <a:p>
            <a:r>
              <a:rPr lang="en-US" dirty="0" smtClean="0"/>
              <a:t>What is absorption (when it comes to digestion)? What structure puts the nutrients into the blood?</a:t>
            </a:r>
          </a:p>
          <a:p>
            <a:r>
              <a:rPr lang="en-US" dirty="0" smtClean="0"/>
              <a:t>What is elimination (again Digestive system)? What structures are responsible for elimination?</a:t>
            </a:r>
          </a:p>
          <a:p>
            <a:r>
              <a:rPr lang="en-US" dirty="0" smtClean="0"/>
              <a:t>Why is it important to eliminate waste from your body?</a:t>
            </a:r>
          </a:p>
          <a:p>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LQ’s</a:t>
            </a:r>
            <a:endParaRPr lang="en-US" dirty="0"/>
          </a:p>
        </p:txBody>
      </p:sp>
    </p:spTree>
    <p:extLst>
      <p:ext uri="{BB962C8B-B14F-4D97-AF65-F5344CB8AC3E}">
        <p14:creationId xmlns:p14="http://schemas.microsoft.com/office/powerpoint/2010/main" val="8818266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 nutrients.</a:t>
            </a:r>
          </a:p>
          <a:p>
            <a:r>
              <a:rPr lang="en-US" dirty="0" smtClean="0"/>
              <a:t>What are the 6 nutrients?</a:t>
            </a:r>
          </a:p>
          <a:p>
            <a:r>
              <a:rPr lang="en-US" dirty="0" smtClean="0"/>
              <a:t>Describe calories.</a:t>
            </a:r>
          </a:p>
          <a:p>
            <a:endParaRPr lang="en-US" dirty="0"/>
          </a:p>
        </p:txBody>
      </p:sp>
      <p:sp>
        <p:nvSpPr>
          <p:cNvPr id="3" name="Title 2"/>
          <p:cNvSpPr>
            <a:spLocks noGrp="1"/>
          </p:cNvSpPr>
          <p:nvPr>
            <p:ph type="title"/>
          </p:nvPr>
        </p:nvSpPr>
        <p:spPr/>
        <p:txBody>
          <a:bodyPr/>
          <a:lstStyle/>
          <a:p>
            <a:r>
              <a:rPr lang="en-US" dirty="0" smtClean="0"/>
              <a:t>November 6</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17896656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 calories.</a:t>
            </a:r>
          </a:p>
          <a:p>
            <a:r>
              <a:rPr lang="en-US" dirty="0" smtClean="0"/>
              <a:t>What are empty calories?</a:t>
            </a:r>
          </a:p>
          <a:p>
            <a:r>
              <a:rPr lang="en-US" dirty="0" smtClean="0"/>
              <a:t>Why is knowing you caloric intake important?</a:t>
            </a:r>
            <a:endParaRPr lang="en-US" dirty="0"/>
          </a:p>
        </p:txBody>
      </p:sp>
      <p:sp>
        <p:nvSpPr>
          <p:cNvPr id="3" name="Title 2"/>
          <p:cNvSpPr>
            <a:spLocks noGrp="1"/>
          </p:cNvSpPr>
          <p:nvPr>
            <p:ph type="title"/>
          </p:nvPr>
        </p:nvSpPr>
        <p:spPr/>
        <p:txBody>
          <a:bodyPr/>
          <a:lstStyle/>
          <a:p>
            <a:r>
              <a:rPr lang="en-US" dirty="0" smtClean="0"/>
              <a:t>November 7</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42368025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80000"/>
              </a:lnSpc>
            </a:pPr>
            <a:r>
              <a:rPr lang="en-US" sz="2800" b="1" u="sng" dirty="0"/>
              <a:t>Empty Calories-</a:t>
            </a:r>
            <a:r>
              <a:rPr lang="en-US" sz="2800" dirty="0"/>
              <a:t>Foods that tend to be high in calories and low in nutrients.</a:t>
            </a:r>
          </a:p>
          <a:p>
            <a:pPr>
              <a:lnSpc>
                <a:spcPct val="80000"/>
              </a:lnSpc>
            </a:pPr>
            <a:r>
              <a:rPr lang="en-US" sz="2800" b="1" u="sng" dirty="0"/>
              <a:t>3500 calories = 1 pound of  weight (fat/muscle).</a:t>
            </a:r>
          </a:p>
          <a:p>
            <a:pPr>
              <a:lnSpc>
                <a:spcPct val="80000"/>
              </a:lnSpc>
              <a:buNone/>
            </a:pPr>
            <a:r>
              <a:rPr lang="en-US" sz="2800" b="1" u="sng" dirty="0"/>
              <a:t>Sedentary girls</a:t>
            </a:r>
            <a:r>
              <a:rPr lang="en-US" sz="2800" dirty="0"/>
              <a:t> require only about 1,800 calories </a:t>
            </a:r>
          </a:p>
          <a:p>
            <a:pPr>
              <a:lnSpc>
                <a:spcPct val="80000"/>
              </a:lnSpc>
              <a:buNone/>
            </a:pPr>
            <a:r>
              <a:rPr lang="en-US" sz="2800" b="1" u="sng" dirty="0"/>
              <a:t>Inactive boys</a:t>
            </a:r>
            <a:r>
              <a:rPr lang="en-US" sz="2800" dirty="0"/>
              <a:t> need about 2,200</a:t>
            </a:r>
          </a:p>
          <a:p>
            <a:pPr>
              <a:lnSpc>
                <a:spcPct val="80000"/>
              </a:lnSpc>
              <a:buNone/>
            </a:pPr>
            <a:r>
              <a:rPr lang="en-US" sz="2800" b="1" u="sng" dirty="0"/>
              <a:t>Participation in daily sports or other vigorous</a:t>
            </a:r>
          </a:p>
          <a:p>
            <a:pPr>
              <a:lnSpc>
                <a:spcPct val="80000"/>
              </a:lnSpc>
              <a:buNone/>
            </a:pPr>
            <a:r>
              <a:rPr lang="en-US" sz="2800" b="1" u="sng" dirty="0"/>
              <a:t>activities:</a:t>
            </a:r>
            <a:r>
              <a:rPr lang="en-US" sz="2800" dirty="0"/>
              <a:t> Girls need about 2,400 and Boys need anywhere from 3,000 to 5,000 </a:t>
            </a:r>
          </a:p>
        </p:txBody>
      </p:sp>
      <p:sp>
        <p:nvSpPr>
          <p:cNvPr id="3" name="Title 2"/>
          <p:cNvSpPr>
            <a:spLocks noGrp="1"/>
          </p:cNvSpPr>
          <p:nvPr>
            <p:ph type="title"/>
          </p:nvPr>
        </p:nvSpPr>
        <p:spPr/>
        <p:txBody>
          <a:bodyPr/>
          <a:lstStyle/>
          <a:p>
            <a:r>
              <a:rPr lang="en-US" dirty="0" smtClean="0"/>
              <a:t>Calories, cont.</a:t>
            </a:r>
            <a:endParaRPr lang="en-US" dirty="0"/>
          </a:p>
        </p:txBody>
      </p:sp>
    </p:spTree>
    <p:extLst>
      <p:ext uri="{BB962C8B-B14F-4D97-AF65-F5344CB8AC3E}">
        <p14:creationId xmlns:p14="http://schemas.microsoft.com/office/powerpoint/2010/main" val="30321278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dirty="0" smtClean="0">
                <a:solidFill>
                  <a:srgbClr val="7B9899"/>
                </a:solidFill>
              </a:rPr>
              <a:t>Nutrients</a:t>
            </a:r>
          </a:p>
        </p:txBody>
      </p:sp>
      <p:sp>
        <p:nvSpPr>
          <p:cNvPr id="36867" name="Rectangle 3"/>
          <p:cNvSpPr>
            <a:spLocks noGrp="1" noChangeArrowheads="1"/>
          </p:cNvSpPr>
          <p:nvPr>
            <p:ph sz="quarter" idx="1"/>
          </p:nvPr>
        </p:nvSpPr>
        <p:spPr>
          <a:xfrm>
            <a:off x="304800" y="1524000"/>
            <a:ext cx="8504238" cy="4572000"/>
          </a:xfrm>
        </p:spPr>
        <p:txBody>
          <a:bodyPr/>
          <a:lstStyle/>
          <a:p>
            <a:pPr eaLnBrk="1" hangingPunct="1"/>
            <a:r>
              <a:rPr lang="en-US" b="1" u="sng" dirty="0" smtClean="0"/>
              <a:t>Carbohydrates- </a:t>
            </a:r>
            <a:r>
              <a:rPr lang="en-US" dirty="0" smtClean="0"/>
              <a:t>Starches and sugars that provide the body with most of its energy. Should be 45 to 65% of Caloric intake.</a:t>
            </a:r>
          </a:p>
          <a:p>
            <a:pPr eaLnBrk="1" hangingPunct="1"/>
            <a:r>
              <a:rPr lang="en-US" dirty="0" smtClean="0"/>
              <a:t>Carbs give you 4 calories per gram.</a:t>
            </a:r>
            <a:endParaRPr lang="en-US" dirty="0"/>
          </a:p>
          <a:p>
            <a:pPr eaLnBrk="1" hangingPunct="1"/>
            <a:r>
              <a:rPr lang="en-US" b="1" dirty="0" smtClean="0"/>
              <a:t>Point to remember :</a:t>
            </a:r>
            <a:r>
              <a:rPr lang="en-US" dirty="0"/>
              <a:t>S</a:t>
            </a:r>
            <a:r>
              <a:rPr lang="en-US" dirty="0" smtClean="0"/>
              <a:t>imple carbohydrates do not have to be a poor dietary choice, limit/ avoid High fructose Corn Syrup. </a:t>
            </a:r>
          </a:p>
        </p:txBody>
      </p:sp>
    </p:spTree>
    <p:extLst>
      <p:ext uri="{BB962C8B-B14F-4D97-AF65-F5344CB8AC3E}">
        <p14:creationId xmlns:p14="http://schemas.microsoft.com/office/powerpoint/2010/main" val="4139939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solidFill>
                  <a:srgbClr val="7B9899"/>
                </a:solidFill>
              </a:rPr>
              <a:t>Types of carbohydrates</a:t>
            </a:r>
          </a:p>
        </p:txBody>
      </p:sp>
      <p:sp>
        <p:nvSpPr>
          <p:cNvPr id="37891" name="Rectangle 3"/>
          <p:cNvSpPr>
            <a:spLocks noGrp="1" noChangeArrowheads="1"/>
          </p:cNvSpPr>
          <p:nvPr>
            <p:ph sz="quarter" idx="1"/>
          </p:nvPr>
        </p:nvSpPr>
        <p:spPr>
          <a:xfrm>
            <a:off x="301625" y="1527175"/>
            <a:ext cx="8504238" cy="4572000"/>
          </a:xfrm>
        </p:spPr>
        <p:txBody>
          <a:bodyPr/>
          <a:lstStyle/>
          <a:p>
            <a:pPr marL="609600" indent="-609600" eaLnBrk="1" hangingPunct="1"/>
            <a:r>
              <a:rPr lang="en-US" b="1" u="sng" smtClean="0"/>
              <a:t>Simple carbohydrates- </a:t>
            </a:r>
            <a:r>
              <a:rPr lang="en-US" smtClean="0"/>
              <a:t>Sugar, found in fruit, milk and honey. </a:t>
            </a:r>
            <a:endParaRPr lang="en-US" b="1" u="sng" smtClean="0"/>
          </a:p>
          <a:p>
            <a:pPr marL="609600" indent="-609600" eaLnBrk="1" hangingPunct="1"/>
            <a:r>
              <a:rPr lang="en-US" b="1" u="sng" smtClean="0"/>
              <a:t>Complex carbohydrates-</a:t>
            </a:r>
            <a:r>
              <a:rPr lang="en-US" smtClean="0"/>
              <a:t> Starches found in breads, pastas, rice, potatoes, and corn.</a:t>
            </a:r>
          </a:p>
        </p:txBody>
      </p:sp>
      <p:pic>
        <p:nvPicPr>
          <p:cNvPr id="4" name="Picture 5" descr="http://www.matteolongobardi.com/general_info/carbohydrates_clip_clip_image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62400"/>
            <a:ext cx="3390900" cy="271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http://www.matteolongobardi.com/general_info/carbohydrates_clip_clip_image0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731542"/>
            <a:ext cx="4076700" cy="3019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988479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Summarize in 30 words or less what you have learned about the Carbohydrates</a:t>
            </a:r>
            <a:r>
              <a:rPr lang="en-US" smtClean="0"/>
              <a:t>, Fats</a:t>
            </a:r>
            <a:r>
              <a:rPr lang="en-US" dirty="0" smtClean="0"/>
              <a:t>, Proteins(write in complete sentences).</a:t>
            </a:r>
          </a:p>
          <a:p>
            <a:r>
              <a:rPr lang="en-US" dirty="0" smtClean="0"/>
              <a:t>Share your summary with a partner.</a:t>
            </a:r>
          </a:p>
          <a:p>
            <a:r>
              <a:rPr lang="en-US" dirty="0" smtClean="0"/>
              <a:t>Place T.O.D. in bin, make sure your name is on it.</a:t>
            </a:r>
            <a:endParaRPr lang="en-US" dirty="0"/>
          </a:p>
        </p:txBody>
      </p:sp>
      <p:sp>
        <p:nvSpPr>
          <p:cNvPr id="3" name="Title 2"/>
          <p:cNvSpPr>
            <a:spLocks noGrp="1"/>
          </p:cNvSpPr>
          <p:nvPr>
            <p:ph type="title"/>
          </p:nvPr>
        </p:nvSpPr>
        <p:spPr/>
        <p:txBody>
          <a:bodyPr/>
          <a:lstStyle/>
          <a:p>
            <a:r>
              <a:rPr lang="en-US" dirty="0" smtClean="0"/>
              <a:t>T.O.D</a:t>
            </a:r>
            <a:endParaRPr lang="en-US" dirty="0"/>
          </a:p>
        </p:txBody>
      </p:sp>
    </p:spTree>
    <p:extLst>
      <p:ext uri="{BB962C8B-B14F-4D97-AF65-F5344CB8AC3E}">
        <p14:creationId xmlns:p14="http://schemas.microsoft.com/office/powerpoint/2010/main" val="19845986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 calories.</a:t>
            </a:r>
          </a:p>
          <a:p>
            <a:r>
              <a:rPr lang="en-US" dirty="0" smtClean="0"/>
              <a:t>Explain why all calories are different.</a:t>
            </a:r>
          </a:p>
          <a:p>
            <a:r>
              <a:rPr lang="en-US" dirty="0" smtClean="0"/>
              <a:t>Describe carbohydrates.</a:t>
            </a:r>
          </a:p>
          <a:p>
            <a:endParaRPr lang="en-US" dirty="0"/>
          </a:p>
        </p:txBody>
      </p:sp>
      <p:sp>
        <p:nvSpPr>
          <p:cNvPr id="3" name="Title 2"/>
          <p:cNvSpPr>
            <a:spLocks noGrp="1"/>
          </p:cNvSpPr>
          <p:nvPr>
            <p:ph type="title"/>
          </p:nvPr>
        </p:nvSpPr>
        <p:spPr/>
        <p:txBody>
          <a:bodyPr/>
          <a:lstStyle/>
          <a:p>
            <a:r>
              <a:rPr lang="en-US" dirty="0" smtClean="0"/>
              <a:t>October 31, 2013</a:t>
            </a:r>
            <a:endParaRPr lang="en-US" dirty="0"/>
          </a:p>
        </p:txBody>
      </p:sp>
    </p:spTree>
    <p:extLst>
      <p:ext uri="{BB962C8B-B14F-4D97-AF65-F5344CB8AC3E}">
        <p14:creationId xmlns:p14="http://schemas.microsoft.com/office/powerpoint/2010/main" val="27171157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solidFill>
                  <a:srgbClr val="7B9899"/>
                </a:solidFill>
              </a:rPr>
              <a:t>Nutrients</a:t>
            </a:r>
          </a:p>
        </p:txBody>
      </p:sp>
      <p:sp>
        <p:nvSpPr>
          <p:cNvPr id="38915" name="Rectangle 3"/>
          <p:cNvSpPr>
            <a:spLocks noGrp="1" noChangeArrowheads="1"/>
          </p:cNvSpPr>
          <p:nvPr>
            <p:ph sz="quarter" idx="1"/>
          </p:nvPr>
        </p:nvSpPr>
        <p:spPr>
          <a:xfrm>
            <a:off x="301625" y="1527175"/>
            <a:ext cx="8504238" cy="4572000"/>
          </a:xfrm>
        </p:spPr>
        <p:txBody>
          <a:bodyPr/>
          <a:lstStyle/>
          <a:p>
            <a:pPr eaLnBrk="1" hangingPunct="1"/>
            <a:r>
              <a:rPr lang="en-US" b="1" u="sng" dirty="0" smtClean="0"/>
              <a:t>Proteins- </a:t>
            </a:r>
            <a:r>
              <a:rPr lang="en-US" dirty="0" smtClean="0"/>
              <a:t>essential nutrients used to repair body cells and tissues, this includes skeletal muscle. Should be 15 to 30% of Caloric intake.</a:t>
            </a:r>
          </a:p>
          <a:p>
            <a:pPr eaLnBrk="1" hangingPunct="1"/>
            <a:r>
              <a:rPr lang="en-US" dirty="0" smtClean="0"/>
              <a:t>4 Calories /gram of protein.</a:t>
            </a:r>
          </a:p>
        </p:txBody>
      </p:sp>
      <p:pic>
        <p:nvPicPr>
          <p:cNvPr id="38916" name="Picture 5" descr="http://www.nlm.nih.gov/medlineplus/ency/images/ency/fullsize/198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576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58682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solidFill>
                  <a:srgbClr val="7B9899"/>
                </a:solidFill>
              </a:rPr>
              <a:t>Types of proteins</a:t>
            </a:r>
          </a:p>
        </p:txBody>
      </p:sp>
      <p:sp>
        <p:nvSpPr>
          <p:cNvPr id="39939" name="Rectangle 3"/>
          <p:cNvSpPr>
            <a:spLocks noGrp="1" noChangeArrowheads="1"/>
          </p:cNvSpPr>
          <p:nvPr>
            <p:ph sz="quarter" idx="1"/>
          </p:nvPr>
        </p:nvSpPr>
        <p:spPr>
          <a:xfrm>
            <a:off x="301625" y="1527175"/>
            <a:ext cx="8504238" cy="4572000"/>
          </a:xfrm>
        </p:spPr>
        <p:txBody>
          <a:bodyPr/>
          <a:lstStyle/>
          <a:p>
            <a:pPr marL="609600" indent="-609600" eaLnBrk="1" hangingPunct="1">
              <a:lnSpc>
                <a:spcPct val="80000"/>
              </a:lnSpc>
            </a:pPr>
            <a:r>
              <a:rPr lang="en-US" sz="2800" b="1" u="sng" smtClean="0"/>
              <a:t>Complete proteins- </a:t>
            </a:r>
            <a:r>
              <a:rPr lang="en-US" sz="2800" smtClean="0"/>
              <a:t>Found in milk, eggs, and fish. (animal products) These proteins contain all 9 essential amino acids.</a:t>
            </a:r>
            <a:endParaRPr lang="en-US" sz="2800" b="1" u="sng" smtClean="0"/>
          </a:p>
          <a:p>
            <a:pPr marL="609600" indent="-609600" eaLnBrk="1" hangingPunct="1">
              <a:lnSpc>
                <a:spcPct val="80000"/>
              </a:lnSpc>
            </a:pPr>
            <a:r>
              <a:rPr lang="en-US" sz="2800" b="1" u="sng" smtClean="0"/>
              <a:t>Incomplete proteins-</a:t>
            </a:r>
            <a:r>
              <a:rPr lang="en-US" sz="2800" smtClean="0"/>
              <a:t> Found in beans and grains. (plant products)</a:t>
            </a:r>
          </a:p>
          <a:p>
            <a:pPr marL="609600" indent="-609600" eaLnBrk="1" hangingPunct="1">
              <a:lnSpc>
                <a:spcPct val="80000"/>
              </a:lnSpc>
              <a:buFont typeface="Wingdings" pitchFamily="2" charset="2"/>
              <a:buNone/>
            </a:pPr>
            <a:r>
              <a:rPr lang="en-US" sz="2800" smtClean="0"/>
              <a:t>These proteins DO NOT contain the essential amino acids. People who eat these proteins need to mix proteins so they get the essential amino acids necessary repair and building.</a:t>
            </a:r>
          </a:p>
        </p:txBody>
      </p:sp>
    </p:spTree>
    <p:extLst>
      <p:ext uri="{BB962C8B-B14F-4D97-AF65-F5344CB8AC3E}">
        <p14:creationId xmlns:p14="http://schemas.microsoft.com/office/powerpoint/2010/main" val="2057290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solidFill>
                  <a:srgbClr val="7B9899"/>
                </a:solidFill>
              </a:rPr>
              <a:t>Nutrients</a:t>
            </a:r>
          </a:p>
        </p:txBody>
      </p:sp>
      <p:sp>
        <p:nvSpPr>
          <p:cNvPr id="40963" name="Rectangle 3"/>
          <p:cNvSpPr>
            <a:spLocks noGrp="1" noChangeArrowheads="1"/>
          </p:cNvSpPr>
          <p:nvPr>
            <p:ph sz="quarter" idx="1"/>
          </p:nvPr>
        </p:nvSpPr>
        <p:spPr>
          <a:xfrm>
            <a:off x="301625" y="1527175"/>
            <a:ext cx="8504238" cy="4572000"/>
          </a:xfrm>
        </p:spPr>
        <p:txBody>
          <a:bodyPr/>
          <a:lstStyle/>
          <a:p>
            <a:pPr eaLnBrk="1" hangingPunct="1"/>
            <a:r>
              <a:rPr lang="en-US" b="1" u="sng" dirty="0" smtClean="0"/>
              <a:t>Fats- </a:t>
            </a:r>
            <a:r>
              <a:rPr lang="en-US" dirty="0" smtClean="0"/>
              <a:t>Source of energy, stores vitamins, and insulates the body (less than 60 to 80 grams per day). Fat should be 20 to 30% of calories.  </a:t>
            </a:r>
          </a:p>
        </p:txBody>
      </p:sp>
      <p:pic>
        <p:nvPicPr>
          <p:cNvPr id="40964" name="Picture 5" descr="Saturated fa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4290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7" descr="Trans-fatty ac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276600"/>
            <a:ext cx="3810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21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smtClean="0">
                <a:solidFill>
                  <a:srgbClr val="7B9899"/>
                </a:solidFill>
              </a:rPr>
              <a:t>GI Tract </a:t>
            </a:r>
          </a:p>
        </p:txBody>
      </p:sp>
      <p:pic>
        <p:nvPicPr>
          <p:cNvPr id="74755" name="Picture 5" descr="digestive"/>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457200" y="1828800"/>
            <a:ext cx="3492500" cy="3390900"/>
          </a:xfrm>
          <a:noFill/>
        </p:spPr>
      </p:pic>
      <p:pic>
        <p:nvPicPr>
          <p:cNvPr id="74756" name="Picture 7" descr="digestive-system_RE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952750"/>
            <a:ext cx="4381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78517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solidFill>
                  <a:srgbClr val="7B9899"/>
                </a:solidFill>
              </a:rPr>
              <a:t>Types of fat</a:t>
            </a:r>
          </a:p>
        </p:txBody>
      </p:sp>
      <p:sp>
        <p:nvSpPr>
          <p:cNvPr id="41987" name="Rectangle 3"/>
          <p:cNvSpPr>
            <a:spLocks noGrp="1" noChangeArrowheads="1"/>
          </p:cNvSpPr>
          <p:nvPr>
            <p:ph sz="quarter" idx="1"/>
          </p:nvPr>
        </p:nvSpPr>
        <p:spPr>
          <a:xfrm>
            <a:off x="152400" y="1143000"/>
            <a:ext cx="8504238" cy="4572000"/>
          </a:xfrm>
          <a:ln>
            <a:solidFill>
              <a:schemeClr val="tx1"/>
            </a:solidFill>
            <a:miter lim="800000"/>
            <a:headEnd/>
            <a:tailEnd/>
          </a:ln>
        </p:spPr>
        <p:txBody>
          <a:bodyPr/>
          <a:lstStyle/>
          <a:p>
            <a:pPr eaLnBrk="1" hangingPunct="1">
              <a:lnSpc>
                <a:spcPct val="80000"/>
              </a:lnSpc>
            </a:pPr>
            <a:r>
              <a:rPr lang="en-US" sz="2400" b="1" u="sng" dirty="0" smtClean="0">
                <a:solidFill>
                  <a:srgbClr val="000000"/>
                </a:solidFill>
              </a:rPr>
              <a:t>Saturated fat- </a:t>
            </a:r>
            <a:r>
              <a:rPr lang="en-US" sz="2400" dirty="0" smtClean="0">
                <a:solidFill>
                  <a:srgbClr val="000000"/>
                </a:solidFill>
              </a:rPr>
              <a:t>Fats found in meats and dairy, these fats will raise </a:t>
            </a:r>
            <a:r>
              <a:rPr lang="en-US" sz="2400" b="1" u="sng" dirty="0" smtClean="0">
                <a:solidFill>
                  <a:srgbClr val="000000"/>
                </a:solidFill>
              </a:rPr>
              <a:t>Cholesterol. </a:t>
            </a:r>
            <a:r>
              <a:rPr lang="en-US" sz="2400" dirty="0" smtClean="0">
                <a:solidFill>
                  <a:srgbClr val="000000"/>
                </a:solidFill>
              </a:rPr>
              <a:t>(less than 20 to 30 grams)</a:t>
            </a:r>
            <a:endParaRPr lang="en-US" sz="2400" b="1" u="sng" dirty="0" smtClean="0">
              <a:solidFill>
                <a:srgbClr val="000000"/>
              </a:solidFill>
            </a:endParaRPr>
          </a:p>
          <a:p>
            <a:pPr eaLnBrk="1" hangingPunct="1">
              <a:lnSpc>
                <a:spcPct val="80000"/>
              </a:lnSpc>
            </a:pPr>
            <a:r>
              <a:rPr lang="en-US" sz="2400" b="1" u="sng" dirty="0" smtClean="0">
                <a:solidFill>
                  <a:srgbClr val="000000"/>
                </a:solidFill>
              </a:rPr>
              <a:t>Unsaturated fat- </a:t>
            </a:r>
            <a:r>
              <a:rPr lang="en-US" sz="2400" dirty="0" smtClean="0">
                <a:solidFill>
                  <a:srgbClr val="000000"/>
                </a:solidFill>
              </a:rPr>
              <a:t>Liquid fats that come from plants. </a:t>
            </a:r>
          </a:p>
          <a:p>
            <a:pPr eaLnBrk="1" hangingPunct="1">
              <a:lnSpc>
                <a:spcPct val="80000"/>
              </a:lnSpc>
            </a:pPr>
            <a:r>
              <a:rPr lang="en-US" sz="2400" b="1" dirty="0" smtClean="0">
                <a:solidFill>
                  <a:srgbClr val="000000"/>
                </a:solidFill>
                <a:hlinkClick r:id="rId2"/>
              </a:rPr>
              <a:t>Trans fats</a:t>
            </a:r>
            <a:r>
              <a:rPr lang="en-US" sz="2400" dirty="0" smtClean="0">
                <a:solidFill>
                  <a:srgbClr val="000000"/>
                </a:solidFill>
              </a:rPr>
              <a:t> occur in manufactured foods during the process of partial hydrogenation, when hydrogen gas is bubbled through vegetable oil to increase shelf life and stabilize the original polyunsaturated oil. The resulting fat is similar to saturated fat, which raises "bad" LDL cholesterol and can lead to clogged arteries and heart disease</a:t>
            </a:r>
            <a:r>
              <a:rPr lang="en-US" sz="2400" dirty="0" smtClean="0"/>
              <a:t> </a:t>
            </a:r>
          </a:p>
        </p:txBody>
      </p:sp>
      <p:pic>
        <p:nvPicPr>
          <p:cNvPr id="41988" name="Picture 5" descr="Calories and fat per serv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30763"/>
            <a:ext cx="3352800" cy="2681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1754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Describe</a:t>
            </a:r>
          </a:p>
          <a:p>
            <a:pPr lvl="1"/>
            <a:r>
              <a:rPr lang="en-US" dirty="0" smtClean="0"/>
              <a:t>Proteins</a:t>
            </a:r>
          </a:p>
          <a:p>
            <a:pPr lvl="1"/>
            <a:r>
              <a:rPr lang="en-US" dirty="0" smtClean="0"/>
              <a:t>Fats</a:t>
            </a:r>
          </a:p>
          <a:p>
            <a:pPr lvl="1"/>
            <a:endParaRPr lang="en-US" dirty="0" smtClean="0"/>
          </a:p>
          <a:p>
            <a:pPr lvl="1"/>
            <a:r>
              <a:rPr lang="en-US" dirty="0" smtClean="0"/>
              <a:t>Contrast</a:t>
            </a:r>
          </a:p>
          <a:p>
            <a:pPr lvl="2"/>
            <a:r>
              <a:rPr lang="en-US" dirty="0" smtClean="0"/>
              <a:t>Complete and incomplete proteins</a:t>
            </a:r>
          </a:p>
          <a:p>
            <a:pPr lvl="2"/>
            <a:r>
              <a:rPr lang="en-US" dirty="0" smtClean="0"/>
              <a:t>Vegetarian/Vegan diet and Animal products diet</a:t>
            </a:r>
          </a:p>
          <a:p>
            <a:pPr lvl="2"/>
            <a:r>
              <a:rPr lang="en-US" dirty="0" smtClean="0"/>
              <a:t>Saturated, trans fat and Unsaturated fat</a:t>
            </a:r>
            <a:endParaRPr lang="en-US" dirty="0"/>
          </a:p>
        </p:txBody>
      </p:sp>
      <p:sp>
        <p:nvSpPr>
          <p:cNvPr id="3" name="Title 2"/>
          <p:cNvSpPr>
            <a:spLocks noGrp="1"/>
          </p:cNvSpPr>
          <p:nvPr>
            <p:ph type="title"/>
          </p:nvPr>
        </p:nvSpPr>
        <p:spPr/>
        <p:txBody>
          <a:bodyPr/>
          <a:lstStyle/>
          <a:p>
            <a:r>
              <a:rPr lang="en-US" dirty="0" smtClean="0"/>
              <a:t>November 4</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26439371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Why is it important to know the calories per gram that are in fats, carbs, &amp; proteins?</a:t>
            </a:r>
          </a:p>
          <a:p>
            <a:endParaRPr lang="en-US" dirty="0"/>
          </a:p>
          <a:p>
            <a:r>
              <a:rPr lang="en-US" dirty="0" smtClean="0"/>
              <a:t>How do you know a food has trans-fat in it?</a:t>
            </a:r>
            <a:endParaRPr lang="en-US" dirty="0"/>
          </a:p>
          <a:p>
            <a:endParaRPr lang="en-US" dirty="0" smtClean="0"/>
          </a:p>
        </p:txBody>
      </p:sp>
      <p:sp>
        <p:nvSpPr>
          <p:cNvPr id="3" name="Title 2"/>
          <p:cNvSpPr>
            <a:spLocks noGrp="1"/>
          </p:cNvSpPr>
          <p:nvPr>
            <p:ph type="title"/>
          </p:nvPr>
        </p:nvSpPr>
        <p:spPr/>
        <p:txBody>
          <a:bodyPr/>
          <a:lstStyle/>
          <a:p>
            <a:r>
              <a:rPr lang="en-US" dirty="0" smtClean="0"/>
              <a:t>November 6</a:t>
            </a:r>
            <a:r>
              <a:rPr lang="en-US" baseline="30000" dirty="0" smtClean="0"/>
              <a:t>th</a:t>
            </a:r>
            <a:r>
              <a:rPr lang="en-US" dirty="0" smtClean="0"/>
              <a:t>, 2013</a:t>
            </a:r>
            <a:endParaRPr lang="en-US" dirty="0"/>
          </a:p>
        </p:txBody>
      </p:sp>
    </p:spTree>
    <p:extLst>
      <p:ext uri="{BB962C8B-B14F-4D97-AF65-F5344CB8AC3E}">
        <p14:creationId xmlns:p14="http://schemas.microsoft.com/office/powerpoint/2010/main" val="37878683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2"/>
          <p:cNvSpPr>
            <a:spLocks noGrp="1"/>
          </p:cNvSpPr>
          <p:nvPr>
            <p:ph type="title"/>
          </p:nvPr>
        </p:nvSpPr>
        <p:spPr>
          <a:xfrm>
            <a:off x="612775" y="228600"/>
            <a:ext cx="8153400" cy="990600"/>
          </a:xfrm>
        </p:spPr>
        <p:txBody>
          <a:bodyPr>
            <a:normAutofit fontScale="90000"/>
          </a:bodyPr>
          <a:lstStyle/>
          <a:p>
            <a:pPr>
              <a:defRPr/>
            </a:pPr>
            <a:r>
              <a:rPr lang="en-US" sz="3200" smtClean="0"/>
              <a:t>Pyramid-terms-1’s face screen 2’s back to screen. Start at lower left hand side</a:t>
            </a:r>
          </a:p>
        </p:txBody>
      </p:sp>
      <p:sp>
        <p:nvSpPr>
          <p:cNvPr id="4" name="Rectangle 3"/>
          <p:cNvSpPr/>
          <p:nvPr/>
        </p:nvSpPr>
        <p:spPr>
          <a:xfrm>
            <a:off x="685800" y="5181600"/>
            <a:ext cx="1295400" cy="6858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Diet</a:t>
            </a:r>
          </a:p>
        </p:txBody>
      </p:sp>
      <p:sp>
        <p:nvSpPr>
          <p:cNvPr id="6" name="Rectangle 5"/>
          <p:cNvSpPr/>
          <p:nvPr/>
        </p:nvSpPr>
        <p:spPr>
          <a:xfrm>
            <a:off x="1981200" y="5105399"/>
            <a:ext cx="1943099" cy="8382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ComplexCarbs</a:t>
            </a:r>
          </a:p>
        </p:txBody>
      </p:sp>
      <p:sp>
        <p:nvSpPr>
          <p:cNvPr id="7" name="Rectangle 6"/>
          <p:cNvSpPr/>
          <p:nvPr/>
        </p:nvSpPr>
        <p:spPr>
          <a:xfrm>
            <a:off x="3924300" y="5181600"/>
            <a:ext cx="13335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Nutrients</a:t>
            </a:r>
          </a:p>
        </p:txBody>
      </p:sp>
      <p:sp>
        <p:nvSpPr>
          <p:cNvPr id="8" name="Rectangle 7"/>
          <p:cNvSpPr/>
          <p:nvPr/>
        </p:nvSpPr>
        <p:spPr>
          <a:xfrm>
            <a:off x="5867400" y="5181600"/>
            <a:ext cx="12192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Bolus</a:t>
            </a:r>
            <a:endParaRPr lang="en-US" dirty="0"/>
          </a:p>
        </p:txBody>
      </p:sp>
      <p:sp>
        <p:nvSpPr>
          <p:cNvPr id="9" name="Rectangle 8"/>
          <p:cNvSpPr/>
          <p:nvPr/>
        </p:nvSpPr>
        <p:spPr>
          <a:xfrm>
            <a:off x="1600200" y="4191000"/>
            <a:ext cx="13335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Stomach</a:t>
            </a:r>
            <a:endParaRPr lang="en-US" dirty="0"/>
          </a:p>
        </p:txBody>
      </p:sp>
      <p:sp>
        <p:nvSpPr>
          <p:cNvPr id="10" name="Rectangle 9"/>
          <p:cNvSpPr/>
          <p:nvPr/>
        </p:nvSpPr>
        <p:spPr>
          <a:xfrm>
            <a:off x="3048000" y="4141788"/>
            <a:ext cx="1752600" cy="658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Incomplete Protein</a:t>
            </a:r>
          </a:p>
        </p:txBody>
      </p:sp>
      <p:sp>
        <p:nvSpPr>
          <p:cNvPr id="12" name="Rectangle 11"/>
          <p:cNvSpPr/>
          <p:nvPr/>
        </p:nvSpPr>
        <p:spPr>
          <a:xfrm>
            <a:off x="5111750" y="4191000"/>
            <a:ext cx="1517650" cy="596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Trans Fat</a:t>
            </a:r>
          </a:p>
        </p:txBody>
      </p:sp>
      <p:sp>
        <p:nvSpPr>
          <p:cNvPr id="13" name="Rectangle 12"/>
          <p:cNvSpPr/>
          <p:nvPr/>
        </p:nvSpPr>
        <p:spPr>
          <a:xfrm>
            <a:off x="2119313" y="3276600"/>
            <a:ext cx="1614487"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Colon</a:t>
            </a:r>
            <a:endParaRPr lang="en-US" dirty="0"/>
          </a:p>
        </p:txBody>
      </p:sp>
      <p:sp>
        <p:nvSpPr>
          <p:cNvPr id="14" name="Rectangle 13"/>
          <p:cNvSpPr/>
          <p:nvPr/>
        </p:nvSpPr>
        <p:spPr>
          <a:xfrm>
            <a:off x="3924300" y="3276600"/>
            <a:ext cx="17907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Pancreas</a:t>
            </a:r>
            <a:endParaRPr lang="en-US" dirty="0"/>
          </a:p>
        </p:txBody>
      </p:sp>
      <p:sp>
        <p:nvSpPr>
          <p:cNvPr id="15" name="Rectangle 14"/>
          <p:cNvSpPr/>
          <p:nvPr/>
        </p:nvSpPr>
        <p:spPr>
          <a:xfrm>
            <a:off x="2946400" y="2489200"/>
            <a:ext cx="16383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Mastication</a:t>
            </a:r>
            <a:endParaRPr lang="en-US" dirty="0"/>
          </a:p>
        </p:txBody>
      </p:sp>
      <p:sp>
        <p:nvSpPr>
          <p:cNvPr id="16" name="Right Arrow 15"/>
          <p:cNvSpPr/>
          <p:nvPr/>
        </p:nvSpPr>
        <p:spPr>
          <a:xfrm>
            <a:off x="304800" y="6096000"/>
            <a:ext cx="12954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Start</a:t>
            </a:r>
          </a:p>
        </p:txBody>
      </p:sp>
      <p:sp>
        <p:nvSpPr>
          <p:cNvPr id="17" name="Curved Up Arrow 16"/>
          <p:cNvSpPr/>
          <p:nvPr/>
        </p:nvSpPr>
        <p:spPr>
          <a:xfrm rot="16200000">
            <a:off x="6686550" y="4591050"/>
            <a:ext cx="1524000" cy="10287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Curved Down Arrow 17"/>
          <p:cNvSpPr/>
          <p:nvPr/>
        </p:nvSpPr>
        <p:spPr>
          <a:xfrm rot="17273641">
            <a:off x="571500" y="3798888"/>
            <a:ext cx="1524000" cy="58420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9" name="Curved Up Arrow 18"/>
          <p:cNvSpPr/>
          <p:nvPr/>
        </p:nvSpPr>
        <p:spPr>
          <a:xfrm rot="15799402">
            <a:off x="5715000" y="1981200"/>
            <a:ext cx="1219200" cy="16002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7238892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2"/>
          <p:cNvSpPr>
            <a:spLocks noGrp="1"/>
          </p:cNvSpPr>
          <p:nvPr>
            <p:ph type="title"/>
          </p:nvPr>
        </p:nvSpPr>
        <p:spPr>
          <a:xfrm>
            <a:off x="612775" y="228600"/>
            <a:ext cx="8153400" cy="990600"/>
          </a:xfrm>
        </p:spPr>
        <p:txBody>
          <a:bodyPr>
            <a:normAutofit fontScale="90000"/>
          </a:bodyPr>
          <a:lstStyle/>
          <a:p>
            <a:pPr>
              <a:defRPr/>
            </a:pPr>
            <a:r>
              <a:rPr lang="en-US" sz="3200" smtClean="0"/>
              <a:t>Pyramid-terms-1’s face screen 2’s back to screen. Start at lower left hand side</a:t>
            </a:r>
          </a:p>
        </p:txBody>
      </p:sp>
      <p:sp>
        <p:nvSpPr>
          <p:cNvPr id="4" name="Rectangle 3"/>
          <p:cNvSpPr/>
          <p:nvPr/>
        </p:nvSpPr>
        <p:spPr>
          <a:xfrm>
            <a:off x="457200" y="5181600"/>
            <a:ext cx="1524000" cy="838200"/>
          </a:xfrm>
          <a:prstGeom prst="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Nutrition</a:t>
            </a:r>
          </a:p>
        </p:txBody>
      </p:sp>
      <p:sp>
        <p:nvSpPr>
          <p:cNvPr id="6" name="Rectangle 5"/>
          <p:cNvSpPr/>
          <p:nvPr/>
        </p:nvSpPr>
        <p:spPr>
          <a:xfrm>
            <a:off x="1981200" y="5105400"/>
            <a:ext cx="19431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Simple carbohydrate</a:t>
            </a:r>
          </a:p>
        </p:txBody>
      </p:sp>
      <p:sp>
        <p:nvSpPr>
          <p:cNvPr id="7" name="Rectangle 6"/>
          <p:cNvSpPr/>
          <p:nvPr/>
        </p:nvSpPr>
        <p:spPr>
          <a:xfrm>
            <a:off x="4038600" y="5181600"/>
            <a:ext cx="1676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Unsaturated Fat</a:t>
            </a:r>
          </a:p>
        </p:txBody>
      </p:sp>
      <p:sp>
        <p:nvSpPr>
          <p:cNvPr id="8" name="Rectangle 7"/>
          <p:cNvSpPr/>
          <p:nvPr/>
        </p:nvSpPr>
        <p:spPr>
          <a:xfrm>
            <a:off x="5791200" y="5181600"/>
            <a:ext cx="14271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Esophagus</a:t>
            </a:r>
            <a:endParaRPr lang="en-US" dirty="0"/>
          </a:p>
        </p:txBody>
      </p:sp>
      <p:sp>
        <p:nvSpPr>
          <p:cNvPr id="9" name="Rectangle 8"/>
          <p:cNvSpPr/>
          <p:nvPr/>
        </p:nvSpPr>
        <p:spPr>
          <a:xfrm>
            <a:off x="989013" y="4191000"/>
            <a:ext cx="1714500" cy="7143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Antioxidants</a:t>
            </a:r>
          </a:p>
        </p:txBody>
      </p:sp>
      <p:sp>
        <p:nvSpPr>
          <p:cNvPr id="10" name="Rectangle 9"/>
          <p:cNvSpPr/>
          <p:nvPr/>
        </p:nvSpPr>
        <p:spPr>
          <a:xfrm>
            <a:off x="2819400" y="3886200"/>
            <a:ext cx="17653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Saliva</a:t>
            </a:r>
            <a:endParaRPr lang="en-US" dirty="0"/>
          </a:p>
        </p:txBody>
      </p:sp>
      <p:sp>
        <p:nvSpPr>
          <p:cNvPr id="12" name="Rectangle 11"/>
          <p:cNvSpPr/>
          <p:nvPr/>
        </p:nvSpPr>
        <p:spPr>
          <a:xfrm>
            <a:off x="4724400" y="4090988"/>
            <a:ext cx="1600200" cy="814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Incomplete Proteins</a:t>
            </a:r>
          </a:p>
        </p:txBody>
      </p:sp>
      <p:sp>
        <p:nvSpPr>
          <p:cNvPr id="13" name="Rectangle 12"/>
          <p:cNvSpPr/>
          <p:nvPr/>
        </p:nvSpPr>
        <p:spPr>
          <a:xfrm>
            <a:off x="1600200" y="2971800"/>
            <a:ext cx="1752600"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Saturated Fat</a:t>
            </a:r>
          </a:p>
        </p:txBody>
      </p:sp>
      <p:sp>
        <p:nvSpPr>
          <p:cNvPr id="14" name="Rectangle 13"/>
          <p:cNvSpPr/>
          <p:nvPr/>
        </p:nvSpPr>
        <p:spPr>
          <a:xfrm>
            <a:off x="4000500" y="3073400"/>
            <a:ext cx="14478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Peristalsis</a:t>
            </a:r>
            <a:endParaRPr lang="en-US" dirty="0"/>
          </a:p>
        </p:txBody>
      </p:sp>
      <p:sp>
        <p:nvSpPr>
          <p:cNvPr id="15" name="Rectangle 14"/>
          <p:cNvSpPr/>
          <p:nvPr/>
        </p:nvSpPr>
        <p:spPr>
          <a:xfrm>
            <a:off x="3024188" y="2171700"/>
            <a:ext cx="16383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Liver</a:t>
            </a:r>
            <a:endParaRPr lang="en-US" dirty="0"/>
          </a:p>
        </p:txBody>
      </p:sp>
      <p:sp>
        <p:nvSpPr>
          <p:cNvPr id="16" name="Right Arrow 15"/>
          <p:cNvSpPr/>
          <p:nvPr/>
        </p:nvSpPr>
        <p:spPr>
          <a:xfrm>
            <a:off x="304800" y="6096000"/>
            <a:ext cx="12954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rPr>
              <a:t>Start</a:t>
            </a:r>
          </a:p>
        </p:txBody>
      </p:sp>
      <p:sp>
        <p:nvSpPr>
          <p:cNvPr id="17" name="Curved Up Arrow 16"/>
          <p:cNvSpPr/>
          <p:nvPr/>
        </p:nvSpPr>
        <p:spPr>
          <a:xfrm rot="16200000">
            <a:off x="6970713" y="4591050"/>
            <a:ext cx="1524000" cy="10287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 name="Curved Down Arrow 17"/>
          <p:cNvSpPr/>
          <p:nvPr/>
        </p:nvSpPr>
        <p:spPr>
          <a:xfrm rot="17273641">
            <a:off x="207963" y="3798888"/>
            <a:ext cx="1524000" cy="58420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9" name="Curved Up Arrow 18"/>
          <p:cNvSpPr/>
          <p:nvPr/>
        </p:nvSpPr>
        <p:spPr>
          <a:xfrm rot="15799402">
            <a:off x="5715000" y="1981200"/>
            <a:ext cx="1219200" cy="1600200"/>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Tree>
    <p:extLst>
      <p:ext uri="{BB962C8B-B14F-4D97-AF65-F5344CB8AC3E}">
        <p14:creationId xmlns:p14="http://schemas.microsoft.com/office/powerpoint/2010/main" val="27826165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1800" dirty="0" smtClean="0"/>
              <a:t>Describe vitamins.</a:t>
            </a:r>
          </a:p>
          <a:p>
            <a:r>
              <a:rPr lang="en-US" sz="1800" dirty="0" smtClean="0"/>
              <a:t>The two types of vitamins are ___________ &amp; _____________________.</a:t>
            </a:r>
          </a:p>
          <a:p>
            <a:r>
              <a:rPr lang="en-US" sz="1800" dirty="0" smtClean="0"/>
              <a:t>Contrast water and fat soluble vitamins.</a:t>
            </a:r>
          </a:p>
          <a:p>
            <a:r>
              <a:rPr lang="en-US" sz="1800" dirty="0" smtClean="0"/>
              <a:t>Describe minerals.</a:t>
            </a:r>
          </a:p>
          <a:p>
            <a:r>
              <a:rPr lang="en-US" sz="1800" dirty="0" smtClean="0"/>
              <a:t>What are some functions of water?</a:t>
            </a:r>
          </a:p>
          <a:p>
            <a:r>
              <a:rPr lang="en-US" sz="1800" dirty="0" smtClean="0"/>
              <a:t>How much water should you consume per day?</a:t>
            </a:r>
          </a:p>
          <a:p>
            <a:r>
              <a:rPr lang="en-US" sz="1800" dirty="0" smtClean="0"/>
              <a:t>Describe fiber.</a:t>
            </a:r>
          </a:p>
          <a:p>
            <a:r>
              <a:rPr lang="en-US" sz="1800" dirty="0" smtClean="0"/>
              <a:t>Why are fibrous foods important to your diet?</a:t>
            </a:r>
          </a:p>
          <a:p>
            <a:r>
              <a:rPr lang="en-US" sz="1800" dirty="0" smtClean="0"/>
              <a:t>Can you consume too much fiber?</a:t>
            </a:r>
          </a:p>
          <a:p>
            <a:r>
              <a:rPr lang="en-US" sz="1800" dirty="0" smtClean="0"/>
              <a:t>Describe antioxidants.</a:t>
            </a:r>
          </a:p>
          <a:p>
            <a:r>
              <a:rPr lang="en-US" sz="1800" dirty="0" smtClean="0"/>
              <a:t>Explain why too much sugar in a diet is a problem.</a:t>
            </a:r>
          </a:p>
          <a:p>
            <a:r>
              <a:rPr lang="en-US" sz="1800" dirty="0" smtClean="0"/>
              <a:t>E</a:t>
            </a:r>
            <a:r>
              <a:rPr lang="en-US" sz="1800" dirty="0"/>
              <a:t>xplain why too much </a:t>
            </a:r>
            <a:r>
              <a:rPr lang="en-US" sz="1800" dirty="0" smtClean="0"/>
              <a:t>salt in </a:t>
            </a:r>
            <a:r>
              <a:rPr lang="en-US" sz="1800" dirty="0"/>
              <a:t>a diet is a problem.</a:t>
            </a:r>
          </a:p>
          <a:p>
            <a:endParaRPr lang="en-US" sz="1800" dirty="0" smtClean="0"/>
          </a:p>
          <a:p>
            <a:endParaRPr lang="en-US" sz="1800" dirty="0"/>
          </a:p>
        </p:txBody>
      </p:sp>
      <p:sp>
        <p:nvSpPr>
          <p:cNvPr id="3" name="Title 2"/>
          <p:cNvSpPr>
            <a:spLocks noGrp="1"/>
          </p:cNvSpPr>
          <p:nvPr>
            <p:ph type="title"/>
          </p:nvPr>
        </p:nvSpPr>
        <p:spPr/>
        <p:txBody>
          <a:bodyPr/>
          <a:lstStyle/>
          <a:p>
            <a:r>
              <a:rPr lang="en-US" dirty="0" smtClean="0"/>
              <a:t>LQ’s #3</a:t>
            </a:r>
            <a:endParaRPr lang="en-US" dirty="0"/>
          </a:p>
        </p:txBody>
      </p:sp>
    </p:spTree>
    <p:extLst>
      <p:ext uri="{BB962C8B-B14F-4D97-AF65-F5344CB8AC3E}">
        <p14:creationId xmlns:p14="http://schemas.microsoft.com/office/powerpoint/2010/main" val="35149402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12775" y="228600"/>
            <a:ext cx="8153400" cy="990600"/>
          </a:xfrm>
        </p:spPr>
        <p:txBody>
          <a:bodyPr/>
          <a:lstStyle/>
          <a:p>
            <a:pPr eaLnBrk="1" hangingPunct="1"/>
            <a:r>
              <a:rPr lang="en-US" u="sng" smtClean="0"/>
              <a:t>Vitamins</a:t>
            </a:r>
            <a:r>
              <a:rPr lang="en-US" smtClean="0"/>
              <a:t> </a:t>
            </a:r>
          </a:p>
        </p:txBody>
      </p:sp>
      <p:sp>
        <p:nvSpPr>
          <p:cNvPr id="76803" name="Rectangle 3"/>
          <p:cNvSpPr>
            <a:spLocks noGrp="1" noChangeArrowheads="1"/>
          </p:cNvSpPr>
          <p:nvPr>
            <p:ph sz="quarter" idx="1"/>
          </p:nvPr>
        </p:nvSpPr>
        <p:spPr>
          <a:xfrm>
            <a:off x="228600" y="1600200"/>
            <a:ext cx="8537575" cy="4800600"/>
          </a:xfrm>
        </p:spPr>
        <p:txBody>
          <a:bodyPr/>
          <a:lstStyle/>
          <a:p>
            <a:pPr marL="609600" indent="-609600" eaLnBrk="1" hangingPunct="1"/>
            <a:r>
              <a:rPr lang="en-US" smtClean="0"/>
              <a:t>Organic materials that are essential to maintaining life functions. </a:t>
            </a:r>
          </a:p>
          <a:p>
            <a:pPr marL="990600" lvl="1" indent="-533400" eaLnBrk="1" hangingPunct="1"/>
            <a:r>
              <a:rPr lang="en-US" u="sng" smtClean="0"/>
              <a:t>Water soluble- </a:t>
            </a:r>
          </a:p>
          <a:p>
            <a:pPr marL="1263650" lvl="2" indent="-533400" eaLnBrk="1" hangingPunct="1"/>
            <a:r>
              <a:rPr lang="en-US" smtClean="0"/>
              <a:t>Vitamin B (Metabolism of food to energy) </a:t>
            </a:r>
          </a:p>
          <a:p>
            <a:pPr marL="1263650" lvl="2" indent="-533400" eaLnBrk="1" hangingPunct="1"/>
            <a:r>
              <a:rPr lang="en-US" smtClean="0"/>
              <a:t>C (Helps HDL levels, antioxidants, immunity, and joints), dissolve in water, must be replaced daily.</a:t>
            </a:r>
          </a:p>
          <a:p>
            <a:pPr marL="990600" lvl="1" indent="-533400" eaLnBrk="1" hangingPunct="1"/>
            <a:r>
              <a:rPr lang="en-US" u="sng" smtClean="0"/>
              <a:t>Fat soluble-</a:t>
            </a:r>
            <a:r>
              <a:rPr lang="en-US" smtClean="0"/>
              <a:t> </a:t>
            </a:r>
          </a:p>
          <a:p>
            <a:pPr marL="1263650" lvl="2" indent="-533400" eaLnBrk="1" hangingPunct="1"/>
            <a:r>
              <a:rPr lang="en-US" smtClean="0"/>
              <a:t>A (skin, mucous membrane linings) </a:t>
            </a:r>
          </a:p>
          <a:p>
            <a:pPr marL="1263650" lvl="2" indent="-533400" eaLnBrk="1" hangingPunct="1"/>
            <a:r>
              <a:rPr lang="en-US" smtClean="0"/>
              <a:t>D(Sunshine vitamin; stores calcium), E(Immunity/antioxidants), </a:t>
            </a:r>
          </a:p>
          <a:p>
            <a:pPr marL="1263650" lvl="2" indent="-533400" eaLnBrk="1" hangingPunct="1"/>
            <a:r>
              <a:rPr lang="en-US" smtClean="0"/>
              <a:t>K(Clots blood) dissolve in fat, will be stored until needed.</a:t>
            </a:r>
          </a:p>
        </p:txBody>
      </p:sp>
    </p:spTree>
    <p:extLst>
      <p:ext uri="{BB962C8B-B14F-4D97-AF65-F5344CB8AC3E}">
        <p14:creationId xmlns:p14="http://schemas.microsoft.com/office/powerpoint/2010/main" val="20956446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01625" y="228600"/>
            <a:ext cx="8232775" cy="609600"/>
          </a:xfrm>
        </p:spPr>
        <p:txBody>
          <a:bodyPr>
            <a:normAutofit fontScale="90000"/>
          </a:bodyPr>
          <a:lstStyle/>
          <a:p>
            <a:pPr eaLnBrk="1" hangingPunct="1"/>
            <a:r>
              <a:rPr lang="en-US" smtClean="0">
                <a:solidFill>
                  <a:srgbClr val="7B9899"/>
                </a:solidFill>
              </a:rPr>
              <a:t>Vitamins</a:t>
            </a:r>
          </a:p>
        </p:txBody>
      </p:sp>
      <p:sp>
        <p:nvSpPr>
          <p:cNvPr id="49155" name="Rectangle 3"/>
          <p:cNvSpPr>
            <a:spLocks noGrp="1" noChangeArrowheads="1"/>
          </p:cNvSpPr>
          <p:nvPr>
            <p:ph sz="quarter" idx="1"/>
          </p:nvPr>
        </p:nvSpPr>
        <p:spPr>
          <a:xfrm>
            <a:off x="228600" y="990600"/>
            <a:ext cx="8153400" cy="4876800"/>
          </a:xfrm>
        </p:spPr>
        <p:txBody>
          <a:bodyPr/>
          <a:lstStyle/>
          <a:p>
            <a:pPr marL="609600" indent="-609600" eaLnBrk="1" hangingPunct="1"/>
            <a:r>
              <a:rPr lang="en-US" b="1" u="sng" smtClean="0"/>
              <a:t>Water soluble- </a:t>
            </a:r>
            <a:r>
              <a:rPr lang="en-US" smtClean="0"/>
              <a:t>Vitamin B and C, dissolve in water, must be replaced daily. Vitamin B (Metabolism) and C (Helps HDL levels, antioxidants, immunity, and joints), </a:t>
            </a:r>
            <a:endParaRPr lang="en-US" b="1" u="sng" smtClean="0"/>
          </a:p>
          <a:p>
            <a:pPr marL="609600" indent="-609600" eaLnBrk="1" hangingPunct="1"/>
            <a:r>
              <a:rPr lang="en-US" b="1" u="sng" smtClean="0"/>
              <a:t>Fat soluble-</a:t>
            </a:r>
            <a:r>
              <a:rPr lang="en-US" smtClean="0"/>
              <a:t> A, D, E, K dissolve in fat, will be stored until needed. A (skin, mucous membrane linings) D(Sunshine vitamin; stores calcium), E(Immunity/antioxidants), K(Clots blood)</a:t>
            </a:r>
          </a:p>
        </p:txBody>
      </p:sp>
      <p:pic>
        <p:nvPicPr>
          <p:cNvPr id="49156" name="Picture 5" descr="http://z.about.com/f/p/440/graphics/images/en/181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59275"/>
            <a:ext cx="388620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7" descr="http://z.about.com/d/p/440/e/f/181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373563"/>
            <a:ext cx="38100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4584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solidFill>
                  <a:srgbClr val="7B9899"/>
                </a:solidFill>
              </a:rPr>
              <a:t>Nutrients</a:t>
            </a:r>
          </a:p>
        </p:txBody>
      </p:sp>
      <p:sp>
        <p:nvSpPr>
          <p:cNvPr id="50179" name="Rectangle 3"/>
          <p:cNvSpPr>
            <a:spLocks noGrp="1" noChangeArrowheads="1"/>
          </p:cNvSpPr>
          <p:nvPr>
            <p:ph sz="quarter" idx="1"/>
          </p:nvPr>
        </p:nvSpPr>
        <p:spPr>
          <a:xfrm>
            <a:off x="301625" y="1527175"/>
            <a:ext cx="8504238" cy="4572000"/>
          </a:xfrm>
        </p:spPr>
        <p:txBody>
          <a:bodyPr/>
          <a:lstStyle/>
          <a:p>
            <a:pPr eaLnBrk="1" hangingPunct="1"/>
            <a:r>
              <a:rPr lang="en-US" sz="2800" b="1" u="sng" dirty="0" smtClean="0"/>
              <a:t> Minerals- </a:t>
            </a:r>
            <a:r>
              <a:rPr lang="en-US" sz="2800" dirty="0" smtClean="0"/>
              <a:t>Substances that also help life functions. Life functions like strengthen muscles, bones, and teeth; enrich the blood; and keep other organs working </a:t>
            </a:r>
          </a:p>
          <a:p>
            <a:pPr eaLnBrk="1" hangingPunct="1">
              <a:buFont typeface="Wingdings" pitchFamily="2" charset="2"/>
              <a:buNone/>
            </a:pPr>
            <a:r>
              <a:rPr lang="en-US" sz="2800" dirty="0" smtClean="0"/>
              <a:t>Examples: Calcium and Fluoride are good for bones and teeth. Iron strengthens red blood cells. Potassium, sodium, and chloride regulate water balance in body tissues. </a:t>
            </a:r>
          </a:p>
          <a:p>
            <a:pPr eaLnBrk="1" hangingPunct="1">
              <a:buFont typeface="Wingdings" pitchFamily="2" charset="2"/>
              <a:buNone/>
            </a:pPr>
            <a:endParaRPr lang="en-US" sz="2800" dirty="0" smtClean="0"/>
          </a:p>
        </p:txBody>
      </p:sp>
    </p:spTree>
    <p:extLst>
      <p:ext uri="{BB962C8B-B14F-4D97-AF65-F5344CB8AC3E}">
        <p14:creationId xmlns:p14="http://schemas.microsoft.com/office/powerpoint/2010/main" val="7977459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solidFill>
                  <a:srgbClr val="7B9899"/>
                </a:solidFill>
              </a:rPr>
              <a:t>Nutrients</a:t>
            </a:r>
          </a:p>
        </p:txBody>
      </p:sp>
      <p:sp>
        <p:nvSpPr>
          <p:cNvPr id="51203" name="Rectangle 3"/>
          <p:cNvSpPr>
            <a:spLocks noGrp="1" noChangeArrowheads="1"/>
          </p:cNvSpPr>
          <p:nvPr>
            <p:ph sz="quarter" idx="1"/>
          </p:nvPr>
        </p:nvSpPr>
        <p:spPr>
          <a:xfrm>
            <a:off x="301625" y="1527175"/>
            <a:ext cx="8504238" cy="4572000"/>
          </a:xfrm>
        </p:spPr>
        <p:txBody>
          <a:bodyPr/>
          <a:lstStyle/>
          <a:p>
            <a:pPr eaLnBrk="1" hangingPunct="1"/>
            <a:r>
              <a:rPr lang="en-US" b="1" u="sng" smtClean="0"/>
              <a:t>Water- </a:t>
            </a:r>
            <a:r>
              <a:rPr lang="en-US" smtClean="0"/>
              <a:t>The most essential nutrient. </a:t>
            </a:r>
          </a:p>
          <a:p>
            <a:pPr eaLnBrk="1" hangingPunct="1"/>
            <a:r>
              <a:rPr lang="en-US" smtClean="0"/>
              <a:t>Water breaks down food, carries nutrients, removes waste, and regulates body temperature. </a:t>
            </a:r>
          </a:p>
          <a:p>
            <a:pPr eaLnBrk="1" hangingPunct="1"/>
            <a:r>
              <a:rPr lang="en-US" smtClean="0"/>
              <a:t>You should drink 64 oz of water daily.</a:t>
            </a:r>
          </a:p>
          <a:p>
            <a:pPr eaLnBrk="1" hangingPunct="1"/>
            <a:r>
              <a:rPr lang="en-US" smtClean="0"/>
              <a:t>Strenuous activity as adult half body weight in ounces, if above 64 oz.</a:t>
            </a:r>
          </a:p>
        </p:txBody>
      </p:sp>
    </p:spTree>
    <p:extLst>
      <p:ext uri="{BB962C8B-B14F-4D97-AF65-F5344CB8AC3E}">
        <p14:creationId xmlns:p14="http://schemas.microsoft.com/office/powerpoint/2010/main" val="10116225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143000" y="609600"/>
            <a:ext cx="7391400" cy="838200"/>
          </a:xfrm>
        </p:spPr>
        <p:txBody>
          <a:bodyPr>
            <a:normAutofit fontScale="90000"/>
          </a:bodyPr>
          <a:lstStyle/>
          <a:p>
            <a:r>
              <a:rPr lang="en-US" sz="3200" b="0" smtClean="0"/>
              <a:t>The process of Digestion: (takes place in the GASTROINTESTINAL TRACT)</a:t>
            </a:r>
          </a:p>
        </p:txBody>
      </p:sp>
      <p:sp>
        <p:nvSpPr>
          <p:cNvPr id="7171" name="Rectangle 3"/>
          <p:cNvSpPr>
            <a:spLocks noGrp="1" noChangeArrowheads="1"/>
          </p:cNvSpPr>
          <p:nvPr>
            <p:ph type="body" idx="1"/>
          </p:nvPr>
        </p:nvSpPr>
        <p:spPr/>
        <p:txBody>
          <a:bodyPr/>
          <a:lstStyle/>
          <a:p>
            <a:pPr>
              <a:buFont typeface="Wingdings" pitchFamily="2" charset="2"/>
              <a:buNone/>
            </a:pPr>
            <a:endParaRPr lang="en-US" dirty="0" smtClean="0"/>
          </a:p>
          <a:p>
            <a:pPr>
              <a:buFont typeface="Wingdings" pitchFamily="2" charset="2"/>
              <a:buNone/>
            </a:pPr>
            <a:r>
              <a:rPr lang="en-US" dirty="0" smtClean="0"/>
              <a:t>G.I. = </a:t>
            </a:r>
          </a:p>
          <a:p>
            <a:r>
              <a:rPr lang="en-US" dirty="0" smtClean="0"/>
              <a:t>MOUTH</a:t>
            </a:r>
          </a:p>
          <a:p>
            <a:r>
              <a:rPr lang="en-US" dirty="0" smtClean="0"/>
              <a:t>ESOPHAGUS </a:t>
            </a:r>
          </a:p>
          <a:p>
            <a:r>
              <a:rPr lang="en-US" dirty="0" smtClean="0"/>
              <a:t>STOMACH </a:t>
            </a:r>
          </a:p>
          <a:p>
            <a:r>
              <a:rPr lang="en-US" dirty="0" smtClean="0"/>
              <a:t>SMALL INTESTINE</a:t>
            </a:r>
          </a:p>
          <a:p>
            <a:r>
              <a:rPr lang="en-US" dirty="0" smtClean="0"/>
              <a:t> LARGE INTESTINE</a:t>
            </a:r>
          </a:p>
        </p:txBody>
      </p:sp>
    </p:spTree>
    <p:extLst>
      <p:ext uri="{BB962C8B-B14F-4D97-AF65-F5344CB8AC3E}">
        <p14:creationId xmlns:p14="http://schemas.microsoft.com/office/powerpoint/2010/main" val="5728700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612775" y="228600"/>
            <a:ext cx="8153400" cy="990600"/>
          </a:xfrm>
        </p:spPr>
        <p:txBody>
          <a:bodyPr/>
          <a:lstStyle/>
          <a:p>
            <a:pPr eaLnBrk="1" hangingPunct="1"/>
            <a:r>
              <a:rPr lang="en-US" sz="4000" smtClean="0"/>
              <a:t>Other substances in your diet</a:t>
            </a:r>
          </a:p>
        </p:txBody>
      </p:sp>
      <p:sp>
        <p:nvSpPr>
          <p:cNvPr id="87043" name="Rectangle 3"/>
          <p:cNvSpPr>
            <a:spLocks noGrp="1" noChangeArrowheads="1"/>
          </p:cNvSpPr>
          <p:nvPr>
            <p:ph sz="quarter" idx="1"/>
          </p:nvPr>
        </p:nvSpPr>
        <p:spPr>
          <a:xfrm>
            <a:off x="533400" y="914400"/>
            <a:ext cx="8153400" cy="4495800"/>
          </a:xfrm>
        </p:spPr>
        <p:txBody>
          <a:bodyPr/>
          <a:lstStyle/>
          <a:p>
            <a:pPr eaLnBrk="1" hangingPunct="1">
              <a:lnSpc>
                <a:spcPct val="80000"/>
              </a:lnSpc>
            </a:pPr>
            <a:r>
              <a:rPr lang="en-US" sz="4800" u="sng" dirty="0" smtClean="0"/>
              <a:t>Fiber- </a:t>
            </a:r>
            <a:r>
              <a:rPr lang="en-US" sz="4800" dirty="0" smtClean="0"/>
              <a:t>the part of grains, fruits, and vegetables that the body can not breakdown. Fiber helps digestion, elimination of wastes, and fighting cancer.</a:t>
            </a:r>
          </a:p>
        </p:txBody>
      </p:sp>
      <p:pic>
        <p:nvPicPr>
          <p:cNvPr id="87044" name="Picture 4" descr="C:\Documents and Settings\dault\Local Settings\Temp\Temporary Internet Files\Content.IE5\ATIHUILR\MC9004369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244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6" descr="C:\Documents and Settings\dault\Local Settings\Temp\Temporary Internet Files\Content.IE5\LR0EW7SK\MP90044830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4495800"/>
            <a:ext cx="1889125" cy="1602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7" descr="C:\Documents and Settings\dault\Local Settings\Temp\Temporary Internet Files\Content.IE5\ATIHUILR\MC90044183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4267200"/>
            <a:ext cx="18224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45800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612775" y="228600"/>
            <a:ext cx="8153400" cy="990600"/>
          </a:xfrm>
        </p:spPr>
        <p:txBody>
          <a:bodyPr/>
          <a:lstStyle/>
          <a:p>
            <a:r>
              <a:rPr lang="en-US" smtClean="0"/>
              <a:t>Antioxidants</a:t>
            </a:r>
          </a:p>
        </p:txBody>
      </p:sp>
      <p:sp>
        <p:nvSpPr>
          <p:cNvPr id="87043" name="Content Placeholder 2"/>
          <p:cNvSpPr>
            <a:spLocks noGrp="1"/>
          </p:cNvSpPr>
          <p:nvPr>
            <p:ph sz="quarter" idx="1"/>
          </p:nvPr>
        </p:nvSpPr>
        <p:spPr>
          <a:xfrm>
            <a:off x="612775" y="1600200"/>
            <a:ext cx="8153400" cy="4495800"/>
          </a:xfrm>
        </p:spPr>
        <p:txBody>
          <a:bodyPr>
            <a:normAutofit lnSpcReduction="10000"/>
          </a:bodyPr>
          <a:lstStyle/>
          <a:p>
            <a:pPr>
              <a:defRPr/>
            </a:pPr>
            <a:r>
              <a:rPr lang="en-US" sz="3200" dirty="0" smtClean="0"/>
              <a:t>Substances or nutrients that remove free radicals from your body. Free radicals are substances that can cause aging, cancer, illness, among other issues.</a:t>
            </a:r>
          </a:p>
          <a:p>
            <a:pPr>
              <a:defRPr/>
            </a:pPr>
            <a:r>
              <a:rPr lang="en-US" sz="3200" dirty="0" smtClean="0"/>
              <a:t>Antioxidants (vitamins and other substances)are found in fruits, vegetables, beans (Soy), tea/coffee, flaxseed, among others.</a:t>
            </a:r>
          </a:p>
          <a:p>
            <a:pPr marL="0" indent="0">
              <a:buFont typeface="Wingdings" pitchFamily="2" charset="2"/>
              <a:buNone/>
              <a:defRPr/>
            </a:pPr>
            <a:endParaRPr lang="en-US" sz="3200" dirty="0" smtClean="0"/>
          </a:p>
        </p:txBody>
      </p:sp>
    </p:spTree>
    <p:extLst>
      <p:ext uri="{BB962C8B-B14F-4D97-AF65-F5344CB8AC3E}">
        <p14:creationId xmlns:p14="http://schemas.microsoft.com/office/powerpoint/2010/main" val="19013452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z="4000" smtClean="0">
                <a:solidFill>
                  <a:srgbClr val="7B9899"/>
                </a:solidFill>
              </a:rPr>
              <a:t>What to watch for in your diet:</a:t>
            </a:r>
          </a:p>
        </p:txBody>
      </p:sp>
      <p:sp>
        <p:nvSpPr>
          <p:cNvPr id="57347" name="Rectangle 3"/>
          <p:cNvSpPr>
            <a:spLocks noGrp="1" noChangeArrowheads="1"/>
          </p:cNvSpPr>
          <p:nvPr>
            <p:ph sz="quarter" idx="1"/>
          </p:nvPr>
        </p:nvSpPr>
        <p:spPr>
          <a:xfrm>
            <a:off x="301625" y="1527175"/>
            <a:ext cx="8504238" cy="4572000"/>
          </a:xfrm>
        </p:spPr>
        <p:txBody>
          <a:bodyPr/>
          <a:lstStyle/>
          <a:p>
            <a:pPr eaLnBrk="1" hangingPunct="1"/>
            <a:r>
              <a:rPr lang="en-US" b="1" u="sng" smtClean="0"/>
              <a:t>Too much sugar </a:t>
            </a:r>
            <a:r>
              <a:rPr lang="en-US" smtClean="0"/>
              <a:t>can cause tooth decay, excess fat storage, and type II diabetes.</a:t>
            </a:r>
          </a:p>
          <a:p>
            <a:pPr eaLnBrk="1" hangingPunct="1"/>
            <a:r>
              <a:rPr lang="en-US" b="1" u="sng" smtClean="0"/>
              <a:t>Too much sodium (Salt) </a:t>
            </a:r>
            <a:r>
              <a:rPr lang="en-US" smtClean="0"/>
              <a:t>can cause water retention (excess weight), raise heart rate. (less than 2400 mg/day)</a:t>
            </a:r>
          </a:p>
        </p:txBody>
      </p:sp>
    </p:spTree>
    <p:extLst>
      <p:ext uri="{BB962C8B-B14F-4D97-AF65-F5344CB8AC3E}">
        <p14:creationId xmlns:p14="http://schemas.microsoft.com/office/powerpoint/2010/main" val="3509657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Summarize in 30 words or less what you have learned about the protein/fat (write in complete sentences).</a:t>
            </a:r>
          </a:p>
          <a:p>
            <a:r>
              <a:rPr lang="en-US" dirty="0" smtClean="0"/>
              <a:t>Share your summary with a partner.</a:t>
            </a:r>
          </a:p>
          <a:p>
            <a:r>
              <a:rPr lang="en-US" dirty="0" smtClean="0"/>
              <a:t>Place T.O.D. in bin, make sure your name is on it.</a:t>
            </a:r>
            <a:endParaRPr lang="en-US" dirty="0"/>
          </a:p>
        </p:txBody>
      </p:sp>
      <p:sp>
        <p:nvSpPr>
          <p:cNvPr id="3" name="Title 2"/>
          <p:cNvSpPr>
            <a:spLocks noGrp="1"/>
          </p:cNvSpPr>
          <p:nvPr>
            <p:ph type="title"/>
          </p:nvPr>
        </p:nvSpPr>
        <p:spPr/>
        <p:txBody>
          <a:bodyPr/>
          <a:lstStyle/>
          <a:p>
            <a:r>
              <a:rPr lang="en-US" dirty="0" smtClean="0"/>
              <a:t>T.O.D</a:t>
            </a:r>
            <a:endParaRPr lang="en-US" dirty="0"/>
          </a:p>
        </p:txBody>
      </p:sp>
    </p:spTree>
    <p:extLst>
      <p:ext uri="{BB962C8B-B14F-4D97-AF65-F5344CB8AC3E}">
        <p14:creationId xmlns:p14="http://schemas.microsoft.com/office/powerpoint/2010/main" val="160004256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Read article</a:t>
            </a:r>
          </a:p>
          <a:p>
            <a:pPr lvl="0"/>
            <a:r>
              <a:rPr lang="en-US" dirty="0"/>
              <a:t>Circle any words you don’t know. </a:t>
            </a:r>
          </a:p>
          <a:p>
            <a:pPr lvl="0"/>
            <a:r>
              <a:rPr lang="en-US" dirty="0"/>
              <a:t>Summarize article.</a:t>
            </a:r>
          </a:p>
          <a:p>
            <a:pPr lvl="0"/>
            <a:endParaRPr lang="en-US" dirty="0"/>
          </a:p>
        </p:txBody>
      </p:sp>
      <p:sp>
        <p:nvSpPr>
          <p:cNvPr id="3" name="Title 2"/>
          <p:cNvSpPr>
            <a:spLocks noGrp="1"/>
          </p:cNvSpPr>
          <p:nvPr>
            <p:ph type="title"/>
          </p:nvPr>
        </p:nvSpPr>
        <p:spPr/>
        <p:txBody>
          <a:bodyPr/>
          <a:lstStyle/>
          <a:p>
            <a:r>
              <a:rPr lang="en-US" dirty="0" smtClean="0"/>
              <a:t>11/12/13</a:t>
            </a:r>
            <a:endParaRPr lang="en-US" dirty="0"/>
          </a:p>
        </p:txBody>
      </p:sp>
    </p:spTree>
    <p:extLst>
      <p:ext uri="{BB962C8B-B14F-4D97-AF65-F5344CB8AC3E}">
        <p14:creationId xmlns:p14="http://schemas.microsoft.com/office/powerpoint/2010/main" val="3157367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u="sng" dirty="0" smtClean="0"/>
              <a:t>Three Functions:</a:t>
            </a:r>
          </a:p>
        </p:txBody>
      </p:sp>
      <p:sp>
        <p:nvSpPr>
          <p:cNvPr id="6147" name="Rectangle 3"/>
          <p:cNvSpPr>
            <a:spLocks noGrp="1" noChangeArrowheads="1"/>
          </p:cNvSpPr>
          <p:nvPr>
            <p:ph type="body" idx="1"/>
          </p:nvPr>
        </p:nvSpPr>
        <p:spPr/>
        <p:txBody>
          <a:bodyPr/>
          <a:lstStyle/>
          <a:p>
            <a:pPr marL="609600" indent="-609600"/>
            <a:r>
              <a:rPr lang="en-US" dirty="0" smtClean="0"/>
              <a:t>Digestion</a:t>
            </a:r>
          </a:p>
          <a:p>
            <a:pPr marL="609600" indent="-609600"/>
            <a:r>
              <a:rPr lang="en-US" dirty="0" smtClean="0"/>
              <a:t>Absorption</a:t>
            </a:r>
          </a:p>
          <a:p>
            <a:pPr marL="609600" indent="-609600"/>
            <a:r>
              <a:rPr lang="en-US" dirty="0" smtClean="0"/>
              <a:t>Elimination</a:t>
            </a:r>
          </a:p>
        </p:txBody>
      </p:sp>
    </p:spTree>
    <p:extLst>
      <p:ext uri="{BB962C8B-B14F-4D97-AF65-F5344CB8AC3E}">
        <p14:creationId xmlns:p14="http://schemas.microsoft.com/office/powerpoint/2010/main" val="3729076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Digestion aka Metabolism</a:t>
            </a:r>
          </a:p>
        </p:txBody>
      </p:sp>
      <p:sp>
        <p:nvSpPr>
          <p:cNvPr id="9219" name="Rectangle 3"/>
          <p:cNvSpPr>
            <a:spLocks noGrp="1" noChangeArrowheads="1"/>
          </p:cNvSpPr>
          <p:nvPr>
            <p:ph idx="1"/>
          </p:nvPr>
        </p:nvSpPr>
        <p:spPr>
          <a:xfrm>
            <a:off x="76200" y="1935163"/>
            <a:ext cx="8610600" cy="4770437"/>
          </a:xfrm>
        </p:spPr>
        <p:txBody>
          <a:bodyPr/>
          <a:lstStyle/>
          <a:p>
            <a:pPr eaLnBrk="1" hangingPunct="1">
              <a:buFontTx/>
              <a:buNone/>
            </a:pPr>
            <a:r>
              <a:rPr lang="en-US" dirty="0" smtClean="0"/>
              <a:t>	</a:t>
            </a:r>
            <a:r>
              <a:rPr lang="en-US" b="1" dirty="0" smtClean="0"/>
              <a:t>Physical</a:t>
            </a:r>
            <a:r>
              <a:rPr lang="en-US" dirty="0" smtClean="0"/>
              <a:t> and </a:t>
            </a:r>
            <a:r>
              <a:rPr lang="en-US" b="1" dirty="0" smtClean="0"/>
              <a:t>chemical </a:t>
            </a:r>
            <a:r>
              <a:rPr lang="en-US" dirty="0" smtClean="0"/>
              <a:t>breakdown of foods into smaller pieces. Eventually breaking food down into the nutrients we use for energy, body repair, etc.</a:t>
            </a:r>
          </a:p>
          <a:p>
            <a:pPr eaLnBrk="1" hangingPunct="1">
              <a:buFontTx/>
              <a:buNone/>
            </a:pPr>
            <a:endParaRPr lang="en-US" dirty="0" smtClean="0"/>
          </a:p>
          <a:p>
            <a:pPr eaLnBrk="1" hangingPunct="1"/>
            <a:endParaRPr lang="en-US" dirty="0" smtClean="0"/>
          </a:p>
        </p:txBody>
      </p:sp>
      <p:pic>
        <p:nvPicPr>
          <p:cNvPr id="9220" name="Picture 4" descr="Digestive 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38" y="5268913"/>
            <a:ext cx="23622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Documents and Settings\dault\Local Settings\Temp\Temporary Internet Files\Content.IE5\HD8ISNTR\MC90044177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494" y="3516621"/>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ight Arrow 1"/>
          <p:cNvSpPr/>
          <p:nvPr/>
        </p:nvSpPr>
        <p:spPr>
          <a:xfrm>
            <a:off x="2819400" y="4043363"/>
            <a:ext cx="8001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223" name="Picture 6" descr="C:\Documents and Settings\dault\Local Settings\Temp\Temporary Internet Files\Content.IE5\QEYHFUYN\MC900440678[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9850" y="3397250"/>
            <a:ext cx="18288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7" descr="C:\Documents and Settings\dault\Local Settings\Temp\Temporary Internet Files\Content.IE5\QEYHFUYN\MC90031119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8750" y="3525838"/>
            <a:ext cx="18129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ight Arrow 8"/>
          <p:cNvSpPr/>
          <p:nvPr/>
        </p:nvSpPr>
        <p:spPr>
          <a:xfrm>
            <a:off x="5708650" y="4043363"/>
            <a:ext cx="8001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724254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passage of digested food from digestive tract into the circulatory system</a:t>
            </a:r>
            <a:r>
              <a:rPr lang="en-US" dirty="0" smtClean="0"/>
              <a:t>.</a:t>
            </a:r>
          </a:p>
          <a:p>
            <a:endParaRPr lang="en-US" dirty="0"/>
          </a:p>
          <a:p>
            <a:r>
              <a:rPr lang="en-US" dirty="0" smtClean="0"/>
              <a:t>Small Intestine		Villi</a:t>
            </a:r>
          </a:p>
          <a:p>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Absorption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00400"/>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327203"/>
            <a:ext cx="4600575" cy="306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74933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5784</TotalTime>
  <Words>2421</Words>
  <Application>Microsoft Office PowerPoint</Application>
  <PresentationFormat>On-screen Show (4:3)</PresentationFormat>
  <Paragraphs>391</Paragraphs>
  <Slides>64</Slides>
  <Notes>0</Notes>
  <HiddenSlides>1</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Concourse</vt:lpstr>
      <vt:lpstr>Digestive system/Nutrition</vt:lpstr>
      <vt:lpstr>October 23, 2013</vt:lpstr>
      <vt:lpstr>Vocabulary</vt:lpstr>
      <vt:lpstr>LQ’s</vt:lpstr>
      <vt:lpstr>GI Tract </vt:lpstr>
      <vt:lpstr>The process of Digestion: (takes place in the GASTROINTESTINAL TRACT)</vt:lpstr>
      <vt:lpstr>Three Functions:</vt:lpstr>
      <vt:lpstr>Digestion aka Metabolism</vt:lpstr>
      <vt:lpstr>Absorption</vt:lpstr>
      <vt:lpstr>Elimination</vt:lpstr>
      <vt:lpstr>T.O.D.</vt:lpstr>
      <vt:lpstr>October 15th, 2013</vt:lpstr>
      <vt:lpstr>October 29th, 2013</vt:lpstr>
      <vt:lpstr>LQ’s</vt:lpstr>
      <vt:lpstr>Mouth</vt:lpstr>
      <vt:lpstr>Esophagus</vt:lpstr>
      <vt:lpstr>Stomach</vt:lpstr>
      <vt:lpstr>Small Intestine</vt:lpstr>
      <vt:lpstr>T.O.D.</vt:lpstr>
      <vt:lpstr>October 31st, 2013</vt:lpstr>
      <vt:lpstr>Large Intestine (Colon)</vt:lpstr>
      <vt:lpstr>LQ</vt:lpstr>
      <vt:lpstr>Organs that help in digestion</vt:lpstr>
      <vt:lpstr>Organs that help in digestion:</vt:lpstr>
      <vt:lpstr>Kidneys</vt:lpstr>
      <vt:lpstr>Problems of the digestive system</vt:lpstr>
      <vt:lpstr>October 28th, 2013</vt:lpstr>
      <vt:lpstr>October 22nd, 2013</vt:lpstr>
      <vt:lpstr>GERD</vt:lpstr>
      <vt:lpstr>How to relieve GERD</vt:lpstr>
      <vt:lpstr>Bell Ringer    11/4/13</vt:lpstr>
      <vt:lpstr>Nutrition</vt:lpstr>
      <vt:lpstr>Nutrition</vt:lpstr>
      <vt:lpstr>November 5th, 2013</vt:lpstr>
      <vt:lpstr>Nutrition </vt:lpstr>
      <vt:lpstr>T.O.D</vt:lpstr>
      <vt:lpstr>Reading writing assignment</vt:lpstr>
      <vt:lpstr>October 29th, 2013</vt:lpstr>
      <vt:lpstr>Calories</vt:lpstr>
      <vt:lpstr>November 6th, 2013</vt:lpstr>
      <vt:lpstr>November 7th, 2013</vt:lpstr>
      <vt:lpstr>Calories, cont.</vt:lpstr>
      <vt:lpstr>Nutrients</vt:lpstr>
      <vt:lpstr>Types of carbohydrates</vt:lpstr>
      <vt:lpstr>T.O.D</vt:lpstr>
      <vt:lpstr>October 31, 2013</vt:lpstr>
      <vt:lpstr>Nutrients</vt:lpstr>
      <vt:lpstr>Types of proteins</vt:lpstr>
      <vt:lpstr>Nutrients</vt:lpstr>
      <vt:lpstr>Types of fat</vt:lpstr>
      <vt:lpstr>November 4th, 2013</vt:lpstr>
      <vt:lpstr>November 6th, 2013</vt:lpstr>
      <vt:lpstr>Pyramid-terms-1’s face screen 2’s back to screen. Start at lower left hand side</vt:lpstr>
      <vt:lpstr>Pyramid-terms-1’s face screen 2’s back to screen. Start at lower left hand side</vt:lpstr>
      <vt:lpstr>LQ’s #3</vt:lpstr>
      <vt:lpstr>Vitamins </vt:lpstr>
      <vt:lpstr>Vitamins</vt:lpstr>
      <vt:lpstr>Nutrients</vt:lpstr>
      <vt:lpstr>Nutrients</vt:lpstr>
      <vt:lpstr>Other substances in your diet</vt:lpstr>
      <vt:lpstr>Antioxidants</vt:lpstr>
      <vt:lpstr>What to watch for in your diet:</vt:lpstr>
      <vt:lpstr>T.O.D</vt:lpstr>
      <vt:lpstr>11/12/13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Digestivem system/Nutrition</dc:title>
  <dc:creator>Douglas Ault (Teacher - HS Health and Phys. Ed)</dc:creator>
  <cp:lastModifiedBy>Douglas Ault (Teacher - HS Health and Phys. Ed)</cp:lastModifiedBy>
  <cp:revision>69</cp:revision>
  <cp:lastPrinted>2013-10-23T17:23:47Z</cp:lastPrinted>
  <dcterms:created xsi:type="dcterms:W3CDTF">2013-10-07T13:45:52Z</dcterms:created>
  <dcterms:modified xsi:type="dcterms:W3CDTF">2013-11-12T19:04:21Z</dcterms:modified>
</cp:coreProperties>
</file>